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70" r:id="rId4"/>
    <p:sldId id="269" r:id="rId5"/>
    <p:sldId id="260" r:id="rId6"/>
    <p:sldId id="267" r:id="rId7"/>
    <p:sldId id="268" r:id="rId8"/>
    <p:sldId id="261" r:id="rId9"/>
    <p:sldId id="262" r:id="rId10"/>
    <p:sldId id="263" r:id="rId11"/>
    <p:sldId id="265" r:id="rId12"/>
    <p:sldId id="264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93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DEDF579-3B0F-4472-B96B-6D197E676032}" v="9" dt="2024-12-10T12:50:56.37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813" autoAdjust="0"/>
    <p:restoredTop sz="94660"/>
  </p:normalViewPr>
  <p:slideViewPr>
    <p:cSldViewPr snapToGrid="0">
      <p:cViewPr>
        <p:scale>
          <a:sx n="50" d="100"/>
          <a:sy n="50" d="100"/>
        </p:scale>
        <p:origin x="883" y="6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toffel Mauro" userId="db7fa555-6873-4ad1-bbab-d5421fadffcd" providerId="ADAL" clId="{9DEDF579-3B0F-4472-B96B-6D197E676032}"/>
    <pc:docChg chg="undo custSel modSld">
      <pc:chgData name="Stoffel Mauro" userId="db7fa555-6873-4ad1-bbab-d5421fadffcd" providerId="ADAL" clId="{9DEDF579-3B0F-4472-B96B-6D197E676032}" dt="2024-12-10T13:03:05.952" v="8" actId="207"/>
      <pc:docMkLst>
        <pc:docMk/>
      </pc:docMkLst>
      <pc:sldChg chg="modSp mod">
        <pc:chgData name="Stoffel Mauro" userId="db7fa555-6873-4ad1-bbab-d5421fadffcd" providerId="ADAL" clId="{9DEDF579-3B0F-4472-B96B-6D197E676032}" dt="2024-12-10T13:02:26.716" v="2" actId="207"/>
        <pc:sldMkLst>
          <pc:docMk/>
          <pc:sldMk cId="1302515489" sldId="258"/>
        </pc:sldMkLst>
        <pc:spChg chg="mod">
          <ac:chgData name="Stoffel Mauro" userId="db7fa555-6873-4ad1-bbab-d5421fadffcd" providerId="ADAL" clId="{9DEDF579-3B0F-4472-B96B-6D197E676032}" dt="2024-12-10T13:02:26.716" v="2" actId="207"/>
          <ac:spMkLst>
            <pc:docMk/>
            <pc:sldMk cId="1302515489" sldId="258"/>
            <ac:spMk id="36" creationId="{76D9A8A5-FC96-DE28-D979-72EFA9D7234A}"/>
          </ac:spMkLst>
        </pc:spChg>
      </pc:sldChg>
      <pc:sldChg chg="modSp mod">
        <pc:chgData name="Stoffel Mauro" userId="db7fa555-6873-4ad1-bbab-d5421fadffcd" providerId="ADAL" clId="{9DEDF579-3B0F-4472-B96B-6D197E676032}" dt="2024-12-10T13:02:46.146" v="4" actId="207"/>
        <pc:sldMkLst>
          <pc:docMk/>
          <pc:sldMk cId="2286870508" sldId="259"/>
        </pc:sldMkLst>
        <pc:spChg chg="mod">
          <ac:chgData name="Stoffel Mauro" userId="db7fa555-6873-4ad1-bbab-d5421fadffcd" providerId="ADAL" clId="{9DEDF579-3B0F-4472-B96B-6D197E676032}" dt="2024-12-10T13:02:41.601" v="3" actId="207"/>
          <ac:spMkLst>
            <pc:docMk/>
            <pc:sldMk cId="2286870508" sldId="259"/>
            <ac:spMk id="36" creationId="{771BDD5D-5879-1452-2B03-0FA46333EC66}"/>
          </ac:spMkLst>
        </pc:spChg>
        <pc:spChg chg="mod">
          <ac:chgData name="Stoffel Mauro" userId="db7fa555-6873-4ad1-bbab-d5421fadffcd" providerId="ADAL" clId="{9DEDF579-3B0F-4472-B96B-6D197E676032}" dt="2024-12-10T13:02:46.146" v="4" actId="207"/>
          <ac:spMkLst>
            <pc:docMk/>
            <pc:sldMk cId="2286870508" sldId="259"/>
            <ac:spMk id="49" creationId="{CA4780A9-6068-97C9-86D4-70A792197CA9}"/>
          </ac:spMkLst>
        </pc:spChg>
      </pc:sldChg>
      <pc:sldChg chg="modSp mod">
        <pc:chgData name="Stoffel Mauro" userId="db7fa555-6873-4ad1-bbab-d5421fadffcd" providerId="ADAL" clId="{9DEDF579-3B0F-4472-B96B-6D197E676032}" dt="2024-12-10T13:03:05.952" v="8" actId="207"/>
        <pc:sldMkLst>
          <pc:docMk/>
          <pc:sldMk cId="1341293522" sldId="260"/>
        </pc:sldMkLst>
        <pc:spChg chg="mod">
          <ac:chgData name="Stoffel Mauro" userId="db7fa555-6873-4ad1-bbab-d5421fadffcd" providerId="ADAL" clId="{9DEDF579-3B0F-4472-B96B-6D197E676032}" dt="2024-12-10T13:02:54.420" v="5" actId="207"/>
          <ac:spMkLst>
            <pc:docMk/>
            <pc:sldMk cId="1341293522" sldId="260"/>
            <ac:spMk id="36" creationId="{CFFCDDA1-9E06-F0B4-33A1-A5ADCCD64DCD}"/>
          </ac:spMkLst>
        </pc:spChg>
        <pc:spChg chg="mod">
          <ac:chgData name="Stoffel Mauro" userId="db7fa555-6873-4ad1-bbab-d5421fadffcd" providerId="ADAL" clId="{9DEDF579-3B0F-4472-B96B-6D197E676032}" dt="2024-12-10T13:02:58.503" v="6" actId="207"/>
          <ac:spMkLst>
            <pc:docMk/>
            <pc:sldMk cId="1341293522" sldId="260"/>
            <ac:spMk id="49" creationId="{CCCEC767-848F-E46B-564E-221075E1AFAB}"/>
          </ac:spMkLst>
        </pc:spChg>
        <pc:spChg chg="mod">
          <ac:chgData name="Stoffel Mauro" userId="db7fa555-6873-4ad1-bbab-d5421fadffcd" providerId="ADAL" clId="{9DEDF579-3B0F-4472-B96B-6D197E676032}" dt="2024-12-10T13:03:01.762" v="7" actId="207"/>
          <ac:spMkLst>
            <pc:docMk/>
            <pc:sldMk cId="1341293522" sldId="260"/>
            <ac:spMk id="1032" creationId="{D60B191B-1233-7D6E-578E-71E140FD22CA}"/>
          </ac:spMkLst>
        </pc:spChg>
        <pc:spChg chg="mod">
          <ac:chgData name="Stoffel Mauro" userId="db7fa555-6873-4ad1-bbab-d5421fadffcd" providerId="ADAL" clId="{9DEDF579-3B0F-4472-B96B-6D197E676032}" dt="2024-12-10T13:03:05.952" v="8" actId="207"/>
          <ac:spMkLst>
            <pc:docMk/>
            <pc:sldMk cId="1341293522" sldId="260"/>
            <ac:spMk id="1034" creationId="{BCAB7234-BF3A-2AAE-2DBD-328DECAE1BEA}"/>
          </ac:spMkLst>
        </pc:spChg>
        <pc:cxnChg chg="mod">
          <ac:chgData name="Stoffel Mauro" userId="db7fa555-6873-4ad1-bbab-d5421fadffcd" providerId="ADAL" clId="{9DEDF579-3B0F-4472-B96B-6D197E676032}" dt="2024-12-10T12:51:05.527" v="1" actId="1076"/>
          <ac:cxnSpMkLst>
            <pc:docMk/>
            <pc:sldMk cId="1341293522" sldId="260"/>
            <ac:cxnSpMk id="1036" creationId="{AE0AEC0B-55C8-8022-E980-19648F09DFF7}"/>
          </ac:cxnSpMkLst>
        </pc:cxnChg>
        <pc:cxnChg chg="mod">
          <ac:chgData name="Stoffel Mauro" userId="db7fa555-6873-4ad1-bbab-d5421fadffcd" providerId="ADAL" clId="{9DEDF579-3B0F-4472-B96B-6D197E676032}" dt="2024-12-10T12:51:05.527" v="1" actId="1076"/>
          <ac:cxnSpMkLst>
            <pc:docMk/>
            <pc:sldMk cId="1341293522" sldId="260"/>
            <ac:cxnSpMk id="1039" creationId="{90A6AC43-B9B3-C1DD-73A4-BFBC2CDF4D4D}"/>
          </ac:cxnSpMkLst>
        </pc:cxnChg>
        <pc:cxnChg chg="mod">
          <ac:chgData name="Stoffel Mauro" userId="db7fa555-6873-4ad1-bbab-d5421fadffcd" providerId="ADAL" clId="{9DEDF579-3B0F-4472-B96B-6D197E676032}" dt="2024-12-10T12:51:05.527" v="1" actId="1076"/>
          <ac:cxnSpMkLst>
            <pc:docMk/>
            <pc:sldMk cId="1341293522" sldId="260"/>
            <ac:cxnSpMk id="1042" creationId="{178308DA-7EC9-7918-A562-DD13364EE324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26786D-259C-464D-86E8-1B091F2DEA7D}" type="datetimeFigureOut">
              <a:rPr lang="de-CH" smtClean="0"/>
              <a:t>09.01.2025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B3BEC9-3845-4C30-B77F-F08D59379AE4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438779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3BEC9-3845-4C30-B77F-F08D59379AE4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988116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608291-6039-8B18-14C5-96A8C1953B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AB1ABA47-5F14-AF8A-B7D2-FB3B1418AB3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78E3BB87-0233-038F-1BF5-1C2F8D2507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4C34A0D-2B6F-7117-370B-44589F3E72A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3BEC9-3845-4C30-B77F-F08D59379AE4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871951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1BAE1C-5A0E-7A2D-95A2-97B9A080BB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0A87C72F-B125-39E7-BF53-31700A34F9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E6BF594-3AB1-960A-3BA4-3F4FEB94BB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0DD378F-B4AD-D759-1876-3CDBE12B75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3BEC9-3845-4C30-B77F-F08D59379AE4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076778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C9E933-B634-8BD5-49FE-3598C05D74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11365CA0-B399-3682-52FF-57C16F0640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0FB346BE-9C9F-0B57-CB22-4CF419F774E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45352D0-068D-265D-514F-064BCFA501C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3BEC9-3845-4C30-B77F-F08D59379AE4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391680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B67F8E-676C-6880-408D-8F84FBFFB6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427C4FBB-55B5-2346-664C-A3CF62B7DE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3A075630-9208-1048-E334-E885B5A320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8AA1340-36A3-98AE-5E56-15EFB9B9349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3BEC9-3845-4C30-B77F-F08D59379AE4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657142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4A9C6F-82D6-8C52-2CCB-08FF1549FA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4EE1A351-B973-7733-F8BE-B62B1755FC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FEAA495D-24B4-DF44-5670-7D8AE9D35E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3CC1840-E226-CCEE-08C9-2B12E0058C6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3BEC9-3845-4C30-B77F-F08D59379AE4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92336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A228F1-FF0A-8F88-103E-63717D16A3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EB586499-BC24-9B44-36D7-1BD6A31F67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9A0BA096-2B2A-2243-D477-1E13FE2FD2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A3FAFC5-0E41-825C-4347-D442AE6636B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3BEC9-3845-4C30-B77F-F08D59379AE4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426063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BAD3C9-9DC2-1837-3E57-7397687073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339DA965-3D0F-3EA3-C05B-303377A101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2B81F7C-C83D-EF72-B08F-836B4E013E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4E3927A-2085-A4B4-0704-EC15047883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3BEC9-3845-4C30-B77F-F08D59379AE4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555915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0B50D6-1515-26B9-34BD-C264D008E8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8A04CBE0-01A4-7133-17E7-012A5EB84DE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34ED5936-FCF6-8951-131C-CD7AAFE964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EBD18A9-0D3A-D115-1DCB-015CFB614E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3BEC9-3845-4C30-B77F-F08D59379AE4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13848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DF6EE7-2701-1DAE-A073-806F71762E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DC94461C-8622-234E-FD60-B4D61777CC6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D5315C2F-8E73-9785-2E53-BCA1C9FE6A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C3F5AB52-60AD-A261-0B25-CBB36CD6A2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3BEC9-3845-4C30-B77F-F08D59379AE4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262606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6DE0C4-DA46-E7ED-484C-F8D4633352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B85459D3-E3A8-DD64-E6A9-D36CE92E313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4F365829-A749-F845-9CF0-23C2652601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3B51DA7-A7D7-8127-C091-44DCE9AACA4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3BEC9-3845-4C30-B77F-F08D59379AE4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89065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4A883E-2048-A208-4ED8-C8174BDABE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64A99708-C18C-BB2C-B120-838EF2E6BFC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8E23DC9D-EF13-0AF7-EC4E-A3FB62BDD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0494CAF6-CA1F-F2DE-1557-BCA836462FE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3BEC9-3845-4C30-B77F-F08D59379AE4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30130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BB487D-AC77-9619-E05E-59B21E5DC6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0C0F99B-407C-D849-8ABF-038F1B8201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38D1C2E-6B17-0140-022A-5BEC2167C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694AA-8C28-40AC-A881-76112D25179C}" type="datetimeFigureOut">
              <a:rPr lang="en-GB" smtClean="0"/>
              <a:t>09/01/2025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0B66CE8-2DBE-6179-D792-8AAFA0BBF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AE6DE28-1551-A46A-56AB-AC20AC78C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388FB-5902-4DEA-873B-77E7B8246BD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00656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E5632C-21EF-33BD-3528-15B4193D7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692CF1AD-2E19-2AC7-CD58-912D8CA8E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5D0C83D-B67C-F7A3-A98D-997785C4EF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694AA-8C28-40AC-A881-76112D25179C}" type="datetimeFigureOut">
              <a:rPr lang="en-GB" smtClean="0"/>
              <a:t>09/01/2025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A0A06B6-52E8-98B5-48D6-4528E56531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45DB359-C344-4C53-CCB5-A80215885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388FB-5902-4DEA-873B-77E7B8246BD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04233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B53478BE-07B3-F73E-C67A-01C35A08FC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ABAF490-03A5-8925-90EB-8D6880CAB1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C883F5F-85C1-DC13-0238-9C9D356F25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694AA-8C28-40AC-A881-76112D25179C}" type="datetimeFigureOut">
              <a:rPr lang="en-GB" smtClean="0"/>
              <a:t>09/01/2025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ECFDBF8-2C8C-7F4B-F8E9-0F12651A8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F86E17A-4339-7BBB-5CEF-CD4896B15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388FB-5902-4DEA-873B-77E7B8246BD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0863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F8EB896-2D0A-C546-7538-40E260371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23C050E-0FB7-C773-12E0-0A36E70606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D28E9A2-45DA-83D6-69DC-21D100E0E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694AA-8C28-40AC-A881-76112D25179C}" type="datetimeFigureOut">
              <a:rPr lang="en-GB" smtClean="0"/>
              <a:t>09/01/2025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F5AB1F3-097C-6E46-2C0F-F0CD5C686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DE4EA04-D74E-3AB4-8DFB-AE8643690B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388FB-5902-4DEA-873B-77E7B8246BD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4990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FF3A32-31C9-C676-6714-1CFD2E1925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DCBFE3D-3B3B-1EE9-3BD2-6367297F5E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00EC10D-49A8-A2A0-8D07-7B77378232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694AA-8C28-40AC-A881-76112D25179C}" type="datetimeFigureOut">
              <a:rPr lang="en-GB" smtClean="0"/>
              <a:t>09/01/2025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1DA8B2A-284C-91A1-B672-DC30DC1AD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A31163D-65D8-5841-960E-57558ABEA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388FB-5902-4DEA-873B-77E7B8246BD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0569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35D960-DC1E-0662-B1A7-84E9E1ABB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C5F7C0-FFA1-DC6D-B869-FBF1B35F8B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C7A5232-162B-1317-6C59-B37250CCBC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0ADE564-2163-3EA9-AAC9-D46F43846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694AA-8C28-40AC-A881-76112D25179C}" type="datetimeFigureOut">
              <a:rPr lang="en-GB" smtClean="0"/>
              <a:t>09/01/2025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10AF48A-A9E2-66E4-A702-E058DBC37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3D7DB14-763F-2201-115E-424A9E15C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388FB-5902-4DEA-873B-77E7B8246BD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5628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A9F8CF-8A95-9A59-00D5-734841B489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8C50A352-C87A-186B-EB13-999B9B7D61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2235146-86C8-B321-90C6-AEC6F0EBBD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C7485BF-893E-DD27-1D1B-9E23152EA4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7F8CA09-81F2-B0DB-3640-689FDD7765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6D9B67E-5E8F-B8EC-0EE1-F49B3EC3F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694AA-8C28-40AC-A881-76112D25179C}" type="datetimeFigureOut">
              <a:rPr lang="en-GB" smtClean="0"/>
              <a:t>09/01/2025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D144F60-B7A9-856D-74EB-A9DD2F15A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35E66B6-1475-487D-2E03-BEE3BF00F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388FB-5902-4DEA-873B-77E7B8246BD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3440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DD14FAF-119C-6E63-6699-E50B2FA326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B9B132DF-8686-35F5-00C3-C35EF0F7EA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694AA-8C28-40AC-A881-76112D25179C}" type="datetimeFigureOut">
              <a:rPr lang="en-GB" smtClean="0"/>
              <a:t>09/01/2025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F90F4D20-6ED2-706C-572D-B5038D20B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D9BBA16-F966-BECC-25A7-A95405C25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388FB-5902-4DEA-873B-77E7B8246BD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9589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581FDA73-A8E1-DF67-A3A1-E716C8774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694AA-8C28-40AC-A881-76112D25179C}" type="datetimeFigureOut">
              <a:rPr lang="en-GB" smtClean="0"/>
              <a:t>09/01/2025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DAA006A-EE4F-FE60-3D8A-738C30E3C1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F88F71B-0F6F-B88A-0FA9-49DCF943D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388FB-5902-4DEA-873B-77E7B8246BD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80632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E4DB1E-7C41-E386-BF53-BE36453E6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0ED6AE-C820-0358-9106-9C71B3F9FD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2BDC1EA-513D-4600-33C4-31D7D42AB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468FF72-C18E-7235-CDB6-0DA3B45B1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694AA-8C28-40AC-A881-76112D25179C}" type="datetimeFigureOut">
              <a:rPr lang="en-GB" smtClean="0"/>
              <a:t>09/01/2025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4B5480A-60C5-141E-616D-5550707CD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059B813E-7BBD-29B4-EBD7-06281D933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388FB-5902-4DEA-873B-77E7B8246BD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0290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8D8E20-6D38-4D24-032C-35CB13E01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9BB1FB54-E6FB-0572-B60E-2E33343AFD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6C823C3-687C-C460-79D0-0CA33796FA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EFC2D3B3-03AC-E1EC-A454-58F9E002F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694AA-8C28-40AC-A881-76112D25179C}" type="datetimeFigureOut">
              <a:rPr lang="en-GB" smtClean="0"/>
              <a:t>09/01/2025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837DFB4-648B-21EA-F3A4-6BC94A002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8AE4D8E-B0B7-68BD-FF43-781DB4E75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0388FB-5902-4DEA-873B-77E7B8246BD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907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F2ED3438-6973-42BD-3E49-DBD02FE79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681DD6F-7E4E-09EE-AEE2-A6BA4E25E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4141124-1A14-213B-BD1B-3A8110539B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9E694AA-8C28-40AC-A881-76112D25179C}" type="datetimeFigureOut">
              <a:rPr lang="en-GB" smtClean="0"/>
              <a:t>09/01/2025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1B8391E-4EFE-8524-A046-7CF2A84702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1E6BED5-0024-F815-263E-D9713DBE68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00388FB-5902-4DEA-873B-77E7B8246BD7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4780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36AE6CA-F91F-1362-3788-6064309B62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" t="3161" r="5540" b="3161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ECC2B00-62E6-D116-770C-C76BC5E7A1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848465"/>
            <a:ext cx="10668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7C41E5FE-B8CA-1B64-5B20-FB056E2A6B49}"/>
              </a:ext>
            </a:extLst>
          </p:cNvPr>
          <p:cNvSpPr/>
          <p:nvPr/>
        </p:nvSpPr>
        <p:spPr>
          <a:xfrm>
            <a:off x="-10797177" y="-808167"/>
            <a:ext cx="11178177" cy="7953830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7F1CEFA-9BC2-D8CA-BAD4-D9B23BD42A9D}"/>
              </a:ext>
            </a:extLst>
          </p:cNvPr>
          <p:cNvSpPr txBox="1"/>
          <p:nvPr/>
        </p:nvSpPr>
        <p:spPr>
          <a:xfrm>
            <a:off x="0" y="6396335"/>
            <a:ext cx="55366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200" dirty="0">
                <a:solidFill>
                  <a:schemeClr val="bg1">
                    <a:lumMod val="85000"/>
                  </a:schemeClr>
                </a:solidFill>
              </a:rPr>
              <a:t>Hintergrundbild: https://wall.alphacoders.com/big.php?i=290118</a:t>
            </a:r>
          </a:p>
          <a:p>
            <a:r>
              <a:rPr lang="de-CH" sz="1200" dirty="0">
                <a:solidFill>
                  <a:schemeClr val="bg1">
                    <a:lumMod val="85000"/>
                  </a:schemeClr>
                </a:solidFill>
              </a:rPr>
              <a:t>Logo: https://warhammer40k.fandom.com/wiki/File:Warhammer40k-9e-logo.png</a:t>
            </a:r>
          </a:p>
        </p:txBody>
      </p:sp>
    </p:spTree>
    <p:extLst>
      <p:ext uri="{BB962C8B-B14F-4D97-AF65-F5344CB8AC3E}">
        <p14:creationId xmlns:p14="http://schemas.microsoft.com/office/powerpoint/2010/main" val="42932247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60DB37-2A83-16CA-CEA4-205404789A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B61D8FE-4B28-28DF-41CE-9899F308B3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" t="3161" r="38328" b="3161"/>
          <a:stretch/>
        </p:blipFill>
        <p:spPr bwMode="auto">
          <a:xfrm>
            <a:off x="5109029" y="0"/>
            <a:ext cx="7924800" cy="6858000"/>
          </a:xfrm>
          <a:prstGeom prst="rect">
            <a:avLst/>
          </a:prstGeom>
          <a:gradFill>
            <a:gsLst>
              <a:gs pos="85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16A6D7FD-6B05-E7CC-3666-1716A6066C85}"/>
              </a:ext>
            </a:extLst>
          </p:cNvPr>
          <p:cNvSpPr/>
          <p:nvPr/>
        </p:nvSpPr>
        <p:spPr>
          <a:xfrm>
            <a:off x="4640943" y="-761275"/>
            <a:ext cx="11178177" cy="7953830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6F0B1D7-8B0B-6440-79B8-D07080673D94}"/>
              </a:ext>
            </a:extLst>
          </p:cNvPr>
          <p:cNvSpPr txBox="1"/>
          <p:nvPr/>
        </p:nvSpPr>
        <p:spPr>
          <a:xfrm>
            <a:off x="457200" y="597515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Visualisierung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D180839-6AE9-B231-93ED-4058D016211E}"/>
              </a:ext>
            </a:extLst>
          </p:cNvPr>
          <p:cNvSpPr txBox="1"/>
          <p:nvPr/>
        </p:nvSpPr>
        <p:spPr>
          <a:xfrm>
            <a:off x="457200" y="1059180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Fazit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4DEBE776-F19C-3E5C-0B37-35EFB86130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0430" y="5344090"/>
            <a:ext cx="2875390" cy="1848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8134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3000B8-BCE2-6C8C-E3DF-9D03361EB3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16F077B-0D1F-C236-9925-65778009679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" t="3161" r="38328" b="3161"/>
          <a:stretch/>
        </p:blipFill>
        <p:spPr bwMode="auto">
          <a:xfrm>
            <a:off x="33269250" y="195580"/>
            <a:ext cx="7924800" cy="6858000"/>
          </a:xfrm>
          <a:prstGeom prst="rect">
            <a:avLst/>
          </a:prstGeom>
          <a:gradFill>
            <a:gsLst>
              <a:gs pos="85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C09E4527-F426-0F1C-5705-15C83D40430A}"/>
              </a:ext>
            </a:extLst>
          </p:cNvPr>
          <p:cNvSpPr txBox="1"/>
          <p:nvPr/>
        </p:nvSpPr>
        <p:spPr>
          <a:xfrm>
            <a:off x="457200" y="597515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Visualisierung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5554BFC-765D-D16F-F22F-4F31F9A0D532}"/>
              </a:ext>
            </a:extLst>
          </p:cNvPr>
          <p:cNvSpPr txBox="1"/>
          <p:nvPr/>
        </p:nvSpPr>
        <p:spPr>
          <a:xfrm>
            <a:off x="457200" y="7053580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Fazit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780B2397-D5B9-11ED-6FB9-778E7C559B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0430" y="5344090"/>
            <a:ext cx="2875390" cy="1848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hteck 2">
            <a:extLst>
              <a:ext uri="{FF2B5EF4-FFF2-40B4-BE49-F238E27FC236}">
                <a16:creationId xmlns:a16="http://schemas.microsoft.com/office/drawing/2014/main" id="{B7AEA25A-C9F1-E88B-0029-A6CE448EABCC}"/>
              </a:ext>
            </a:extLst>
          </p:cNvPr>
          <p:cNvSpPr/>
          <p:nvPr/>
        </p:nvSpPr>
        <p:spPr>
          <a:xfrm>
            <a:off x="29224746" y="-438585"/>
            <a:ext cx="11178177" cy="7953830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002722C-F98C-F5E1-BAFD-091CC6B36E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1358451"/>
            <a:ext cx="9800492" cy="4359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57011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9F3F96-3A61-0E41-1EB2-CD1FB12F67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5E7A5D5-BA14-5A0C-C8B9-03B0CA6F2E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" t="3161" r="38328" b="3161"/>
          <a:stretch/>
        </p:blipFill>
        <p:spPr bwMode="auto">
          <a:xfrm>
            <a:off x="5109029" y="0"/>
            <a:ext cx="7924800" cy="6858000"/>
          </a:xfrm>
          <a:prstGeom prst="rect">
            <a:avLst/>
          </a:prstGeom>
          <a:gradFill>
            <a:gsLst>
              <a:gs pos="85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0BAF426C-8570-EA39-F140-1936636106C5}"/>
              </a:ext>
            </a:extLst>
          </p:cNvPr>
          <p:cNvSpPr/>
          <p:nvPr/>
        </p:nvSpPr>
        <p:spPr>
          <a:xfrm>
            <a:off x="4640943" y="-761275"/>
            <a:ext cx="11178177" cy="7953830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A4670F3A-4A08-C7BB-4241-8B3E9D72805C}"/>
              </a:ext>
            </a:extLst>
          </p:cNvPr>
          <p:cNvSpPr txBox="1"/>
          <p:nvPr/>
        </p:nvSpPr>
        <p:spPr>
          <a:xfrm>
            <a:off x="457200" y="597515"/>
            <a:ext cx="2830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Fazit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0C2187B7-BE15-CBA4-1E5D-97CE5C719B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0430" y="5344090"/>
            <a:ext cx="2875390" cy="1848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EFD25908-C29F-88B3-4FA4-99CC0A3E0F39}"/>
              </a:ext>
            </a:extLst>
          </p:cNvPr>
          <p:cNvSpPr txBox="1"/>
          <p:nvPr/>
        </p:nvSpPr>
        <p:spPr>
          <a:xfrm>
            <a:off x="457200" y="1059180"/>
            <a:ext cx="6454140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de-CH" sz="1900" dirty="0">
                <a:solidFill>
                  <a:schemeClr val="bg1"/>
                </a:solidFill>
                <a:latin typeface="Aptos Black" panose="020F0502020204030204" pitchFamily="34" charset="0"/>
              </a:rPr>
              <a:t>Finale Triple Store Grösse: 245’676</a:t>
            </a:r>
          </a:p>
          <a:p>
            <a:pPr marL="342900" indent="-342900">
              <a:buFontTx/>
              <a:buChar char="-"/>
            </a:pPr>
            <a:r>
              <a:rPr lang="de-CH" sz="1900" dirty="0">
                <a:solidFill>
                  <a:schemeClr val="bg1"/>
                </a:solidFill>
                <a:latin typeface="Aptos Black" panose="020F0502020204030204" pitchFamily="34" charset="0"/>
              </a:rPr>
              <a:t>Positives</a:t>
            </a:r>
          </a:p>
          <a:p>
            <a:pPr marL="800100" lvl="1" indent="-342900">
              <a:buFontTx/>
              <a:buChar char="-"/>
            </a:pPr>
            <a:r>
              <a:rPr lang="de-CH" sz="1900" dirty="0">
                <a:solidFill>
                  <a:schemeClr val="bg1"/>
                </a:solidFill>
                <a:latin typeface="Aptos Black" panose="020F0502020204030204" pitchFamily="34" charset="0"/>
              </a:rPr>
              <a:t>NER mit </a:t>
            </a:r>
            <a:r>
              <a:rPr lang="de-CH" sz="1900" dirty="0" err="1">
                <a:solidFill>
                  <a:schemeClr val="bg1"/>
                </a:solidFill>
                <a:latin typeface="Aptos Black" panose="020F0502020204030204" pitchFamily="34" charset="0"/>
              </a:rPr>
              <a:t>WikiSyntax</a:t>
            </a:r>
            <a:r>
              <a:rPr lang="de-CH" sz="1900" dirty="0">
                <a:solidFill>
                  <a:schemeClr val="bg1"/>
                </a:solidFill>
                <a:latin typeface="Aptos Black" panose="020F0502020204030204" pitchFamily="34" charset="0"/>
              </a:rPr>
              <a:t> schnell und einfach</a:t>
            </a:r>
          </a:p>
          <a:p>
            <a:pPr marL="800100" lvl="1" indent="-342900">
              <a:buFontTx/>
              <a:buChar char="-"/>
            </a:pPr>
            <a:r>
              <a:rPr lang="de-CH" sz="1900" dirty="0">
                <a:solidFill>
                  <a:schemeClr val="bg1"/>
                </a:solidFill>
                <a:latin typeface="Aptos Black" panose="020F0502020204030204" pitchFamily="34" charset="0"/>
              </a:rPr>
              <a:t>Daten durch RDF-Graph einfach </a:t>
            </a:r>
            <a:r>
              <a:rPr lang="de-CH" sz="1900" dirty="0" err="1">
                <a:solidFill>
                  <a:schemeClr val="bg1"/>
                </a:solidFill>
                <a:latin typeface="Aptos Black" panose="020F0502020204030204" pitchFamily="34" charset="0"/>
              </a:rPr>
              <a:t>explorierbar</a:t>
            </a:r>
            <a:endParaRPr lang="de-CH" sz="1900" dirty="0">
              <a:solidFill>
                <a:schemeClr val="bg1"/>
              </a:solidFill>
              <a:latin typeface="Aptos Black" panose="020F0502020204030204" pitchFamily="34" charset="0"/>
            </a:endParaRPr>
          </a:p>
          <a:p>
            <a:pPr lvl="1"/>
            <a:endParaRPr lang="de-CH" sz="1900" dirty="0">
              <a:solidFill>
                <a:schemeClr val="bg1"/>
              </a:solidFill>
              <a:latin typeface="Aptos Black" panose="020F0502020204030204" pitchFamily="34" charset="0"/>
            </a:endParaRPr>
          </a:p>
          <a:p>
            <a:pPr marL="342900" indent="-342900">
              <a:buFontTx/>
              <a:buChar char="-"/>
            </a:pPr>
            <a:r>
              <a:rPr lang="de-CH" sz="1900" dirty="0">
                <a:solidFill>
                  <a:schemeClr val="bg1"/>
                </a:solidFill>
                <a:latin typeface="Aptos Black" panose="020F0502020204030204" pitchFamily="34" charset="0"/>
              </a:rPr>
              <a:t>Negatives </a:t>
            </a:r>
          </a:p>
          <a:p>
            <a:pPr marL="800100" lvl="1" indent="-342900">
              <a:buFontTx/>
              <a:buChar char="-"/>
            </a:pPr>
            <a:r>
              <a:rPr lang="de-CH" sz="1900" dirty="0">
                <a:solidFill>
                  <a:schemeClr val="bg1"/>
                </a:solidFill>
                <a:latin typeface="Aptos Black" panose="020F0502020204030204" pitchFamily="34" charset="0"/>
              </a:rPr>
              <a:t>Mehr Erweiterungen / Zusammenhänge möglich</a:t>
            </a:r>
          </a:p>
          <a:p>
            <a:pPr marL="800100" lvl="1" indent="-342900">
              <a:buFontTx/>
              <a:buChar char="-"/>
            </a:pPr>
            <a:endParaRPr lang="de-CH" sz="1900" dirty="0">
              <a:solidFill>
                <a:schemeClr val="bg1"/>
              </a:solidFill>
              <a:latin typeface="Aptos Black" panose="020F0502020204030204" pitchFamily="34" charset="0"/>
            </a:endParaRPr>
          </a:p>
          <a:p>
            <a:pPr marL="800100" lvl="1" indent="-342900">
              <a:buFontTx/>
              <a:buChar char="-"/>
            </a:pPr>
            <a:endParaRPr lang="de-CH" sz="1900" dirty="0">
              <a:solidFill>
                <a:schemeClr val="bg1"/>
              </a:solidFill>
              <a:latin typeface="Aptos Black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08024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51349FA-7629-D6E9-1E56-64DC016E80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590E0B7-C588-32D5-03B9-59350B0708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" t="3161" r="38328" b="3161"/>
          <a:stretch/>
        </p:blipFill>
        <p:spPr bwMode="auto">
          <a:xfrm>
            <a:off x="5109029" y="0"/>
            <a:ext cx="7924800" cy="6858000"/>
          </a:xfrm>
          <a:prstGeom prst="rect">
            <a:avLst/>
          </a:prstGeom>
          <a:gradFill>
            <a:gsLst>
              <a:gs pos="85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0594F8C3-0822-0CFE-0BD4-FA70F3C86C35}"/>
              </a:ext>
            </a:extLst>
          </p:cNvPr>
          <p:cNvSpPr/>
          <p:nvPr/>
        </p:nvSpPr>
        <p:spPr>
          <a:xfrm>
            <a:off x="4640943" y="-761275"/>
            <a:ext cx="11178177" cy="7953830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358C2621-FFF4-5CF7-92AE-94481B4365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0430" y="5344090"/>
            <a:ext cx="2875390" cy="1848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B80C6F9D-FFC3-F1E1-2BAF-374C8CEC5338}"/>
              </a:ext>
            </a:extLst>
          </p:cNvPr>
          <p:cNvSpPr txBox="1"/>
          <p:nvPr/>
        </p:nvSpPr>
        <p:spPr>
          <a:xfrm>
            <a:off x="2121989" y="2861697"/>
            <a:ext cx="29870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4000" dirty="0">
                <a:solidFill>
                  <a:schemeClr val="bg1"/>
                </a:solidFill>
                <a:latin typeface="Aptos Black" panose="020F0502020204030204" pitchFamily="34" charset="0"/>
              </a:rPr>
              <a:t>Diskussion</a:t>
            </a:r>
            <a:endParaRPr lang="de-CH" sz="2400" dirty="0">
              <a:solidFill>
                <a:schemeClr val="bg1"/>
              </a:solidFill>
              <a:latin typeface="Aptos Black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48264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5E742E-57B6-2F07-F143-10FCFF2EF4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15E67A0-8310-F7EC-7B55-36187AFA0EC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" t="3161" r="38328" b="3161"/>
          <a:stretch/>
        </p:blipFill>
        <p:spPr bwMode="auto">
          <a:xfrm>
            <a:off x="5109029" y="0"/>
            <a:ext cx="7924800" cy="6858000"/>
          </a:xfrm>
          <a:prstGeom prst="rect">
            <a:avLst/>
          </a:prstGeom>
          <a:gradFill>
            <a:gsLst>
              <a:gs pos="85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3D94AC9A-029D-4C6A-D04D-A0D40BA73D40}"/>
              </a:ext>
            </a:extLst>
          </p:cNvPr>
          <p:cNvSpPr/>
          <p:nvPr/>
        </p:nvSpPr>
        <p:spPr>
          <a:xfrm>
            <a:off x="4640943" y="-761275"/>
            <a:ext cx="11178177" cy="7953830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E1C32005-AC98-425E-2DFA-CCD9810B55C9}"/>
              </a:ext>
            </a:extLst>
          </p:cNvPr>
          <p:cNvSpPr txBox="1"/>
          <p:nvPr/>
        </p:nvSpPr>
        <p:spPr>
          <a:xfrm>
            <a:off x="457200" y="487680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Kurzeinführung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5B234C4E-9E35-9A89-49A9-2039F42370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0430" y="5344090"/>
            <a:ext cx="2875390" cy="1848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Textfeld 61">
            <a:extLst>
              <a:ext uri="{FF2B5EF4-FFF2-40B4-BE49-F238E27FC236}">
                <a16:creationId xmlns:a16="http://schemas.microsoft.com/office/drawing/2014/main" id="{54ED830D-BD43-1D15-A765-DDD8588C6033}"/>
              </a:ext>
            </a:extLst>
          </p:cNvPr>
          <p:cNvSpPr txBox="1"/>
          <p:nvPr/>
        </p:nvSpPr>
        <p:spPr>
          <a:xfrm>
            <a:off x="457200" y="990600"/>
            <a:ext cx="2194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- </a:t>
            </a:r>
          </a:p>
        </p:txBody>
      </p:sp>
      <p:sp>
        <p:nvSpPr>
          <p:cNvPr id="1024" name="Textfeld 1023">
            <a:extLst>
              <a:ext uri="{FF2B5EF4-FFF2-40B4-BE49-F238E27FC236}">
                <a16:creationId xmlns:a16="http://schemas.microsoft.com/office/drawing/2014/main" id="{676DA036-6415-992E-9227-27E0FD919824}"/>
              </a:ext>
            </a:extLst>
          </p:cNvPr>
          <p:cNvSpPr txBox="1"/>
          <p:nvPr/>
        </p:nvSpPr>
        <p:spPr>
          <a:xfrm>
            <a:off x="457200" y="1059180"/>
            <a:ext cx="6454140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de-CH" sz="1900" dirty="0">
                <a:solidFill>
                  <a:schemeClr val="bg1"/>
                </a:solidFill>
                <a:latin typeface="Aptos Black" panose="020F0502020204030204" pitchFamily="34" charset="0"/>
              </a:rPr>
              <a:t>41-tausenden Jahrhundert</a:t>
            </a:r>
          </a:p>
          <a:p>
            <a:pPr marL="342900" indent="-342900">
              <a:buFontTx/>
              <a:buChar char="-"/>
            </a:pPr>
            <a:r>
              <a:rPr lang="de-CH" sz="1900" dirty="0">
                <a:solidFill>
                  <a:schemeClr val="bg1"/>
                </a:solidFill>
                <a:latin typeface="Aptos Black" panose="020F0502020204030204" pitchFamily="34" charset="0"/>
              </a:rPr>
              <a:t>Dystopische Fantasywelt </a:t>
            </a:r>
          </a:p>
          <a:p>
            <a:pPr marL="342900" indent="-342900">
              <a:buFontTx/>
              <a:buChar char="-"/>
            </a:pPr>
            <a:r>
              <a:rPr lang="de-CH" sz="1900" dirty="0">
                <a:solidFill>
                  <a:schemeClr val="bg1"/>
                </a:solidFill>
                <a:latin typeface="Aptos Black" panose="020F0502020204030204" pitchFamily="34" charset="0"/>
              </a:rPr>
              <a:t>Definiert durch  Kriege und Konflikte</a:t>
            </a:r>
          </a:p>
          <a:p>
            <a:pPr marL="342900" indent="-342900">
              <a:buFontTx/>
              <a:buChar char="-"/>
            </a:pPr>
            <a:r>
              <a:rPr lang="de-CH" sz="1900" dirty="0">
                <a:solidFill>
                  <a:schemeClr val="bg1"/>
                </a:solidFill>
                <a:latin typeface="Aptos Black" panose="020F0502020204030204" pitchFamily="34" charset="0"/>
              </a:rPr>
              <a:t>Weiterverbreiteter militärisch/religiöser Fanatismus</a:t>
            </a:r>
          </a:p>
          <a:p>
            <a:pPr marL="342900" indent="-342900">
              <a:buFontTx/>
              <a:buChar char="-"/>
            </a:pPr>
            <a:r>
              <a:rPr lang="de-CH" sz="1900" dirty="0">
                <a:solidFill>
                  <a:schemeClr val="bg1"/>
                </a:solidFill>
                <a:latin typeface="Aptos Black" panose="020F0502020204030204" pitchFamily="34" charset="0"/>
              </a:rPr>
              <a:t>Sehr viele verschieden Rassen, Organisationen und Personen</a:t>
            </a:r>
          </a:p>
          <a:p>
            <a:pPr marL="800100" lvl="1" indent="-342900">
              <a:buFontTx/>
              <a:buChar char="-"/>
            </a:pPr>
            <a:endParaRPr lang="de-CH" sz="1900" dirty="0">
              <a:solidFill>
                <a:schemeClr val="bg1"/>
              </a:solidFill>
              <a:latin typeface="Aptos Black" panose="020F0502020204030204" pitchFamily="34" charset="0"/>
            </a:endParaRPr>
          </a:p>
          <a:p>
            <a:pPr marL="800100" lvl="1" indent="-342900">
              <a:buFontTx/>
              <a:buChar char="-"/>
            </a:pPr>
            <a:endParaRPr lang="de-CH" sz="1900" dirty="0">
              <a:solidFill>
                <a:schemeClr val="bg1"/>
              </a:solidFill>
              <a:latin typeface="Aptos Black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29171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CF748A-3C29-5135-F15C-265474A2F0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E89E5C3-A9F5-E62C-C9A4-E3CDC4AEB7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" t="3161" r="38328" b="3161"/>
          <a:stretch/>
        </p:blipFill>
        <p:spPr bwMode="auto">
          <a:xfrm>
            <a:off x="5109029" y="0"/>
            <a:ext cx="7924800" cy="6858000"/>
          </a:xfrm>
          <a:prstGeom prst="rect">
            <a:avLst/>
          </a:prstGeom>
          <a:gradFill>
            <a:gsLst>
              <a:gs pos="85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E4C006AC-C155-273B-7D5A-1D40D31C90DF}"/>
              </a:ext>
            </a:extLst>
          </p:cNvPr>
          <p:cNvSpPr/>
          <p:nvPr/>
        </p:nvSpPr>
        <p:spPr>
          <a:xfrm>
            <a:off x="4640943" y="-761275"/>
            <a:ext cx="11178177" cy="7953830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9E411C16-3C57-83D7-C63A-B1610BF55984}"/>
              </a:ext>
            </a:extLst>
          </p:cNvPr>
          <p:cNvSpPr txBox="1"/>
          <p:nvPr/>
        </p:nvSpPr>
        <p:spPr>
          <a:xfrm>
            <a:off x="457200" y="487680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Kurzeinführung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8BEB81F5-75F5-66F4-40C6-A448462864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0430" y="5344090"/>
            <a:ext cx="2875390" cy="1848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Ellipse 3">
            <a:extLst>
              <a:ext uri="{FF2B5EF4-FFF2-40B4-BE49-F238E27FC236}">
                <a16:creationId xmlns:a16="http://schemas.microsoft.com/office/drawing/2014/main" id="{C8F64458-0926-365E-1EE5-BEE9FE5EFEB0}"/>
              </a:ext>
            </a:extLst>
          </p:cNvPr>
          <p:cNvSpPr>
            <a:spLocks noChangeAspect="1"/>
          </p:cNvSpPr>
          <p:nvPr/>
        </p:nvSpPr>
        <p:spPr>
          <a:xfrm>
            <a:off x="1565835" y="1457010"/>
            <a:ext cx="1080000" cy="1080000"/>
          </a:xfrm>
          <a:prstGeom prst="ellipse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9" name="Ellipse 8">
            <a:extLst>
              <a:ext uri="{FF2B5EF4-FFF2-40B4-BE49-F238E27FC236}">
                <a16:creationId xmlns:a16="http://schemas.microsoft.com/office/drawing/2014/main" id="{38BF282C-165A-F8F6-49CA-54A301122AC8}"/>
              </a:ext>
            </a:extLst>
          </p:cNvPr>
          <p:cNvSpPr>
            <a:spLocks noChangeAspect="1"/>
          </p:cNvSpPr>
          <p:nvPr/>
        </p:nvSpPr>
        <p:spPr>
          <a:xfrm>
            <a:off x="3297561" y="1457010"/>
            <a:ext cx="1080000" cy="1080000"/>
          </a:xfrm>
          <a:prstGeom prst="ellipse">
            <a:avLst/>
          </a:prstGeom>
          <a:blipFill>
            <a:blip r:embed="rId6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1C4DE975-389F-5E37-6AD4-19EB63AF3046}"/>
              </a:ext>
            </a:extLst>
          </p:cNvPr>
          <p:cNvSpPr>
            <a:spLocks noChangeAspect="1"/>
          </p:cNvSpPr>
          <p:nvPr/>
        </p:nvSpPr>
        <p:spPr>
          <a:xfrm>
            <a:off x="386294" y="3133333"/>
            <a:ext cx="1080000" cy="1080000"/>
          </a:xfrm>
          <a:prstGeom prst="ellipse">
            <a:avLst/>
          </a:prstGeom>
          <a:blipFill>
            <a:blip r:embed="rId7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395A7F22-AD52-DA47-5448-1CBE61CEEAD0}"/>
              </a:ext>
            </a:extLst>
          </p:cNvPr>
          <p:cNvSpPr>
            <a:spLocks noChangeAspect="1"/>
          </p:cNvSpPr>
          <p:nvPr/>
        </p:nvSpPr>
        <p:spPr>
          <a:xfrm>
            <a:off x="1585686" y="4821311"/>
            <a:ext cx="1080000" cy="1080000"/>
          </a:xfrm>
          <a:prstGeom prst="ellipse">
            <a:avLst/>
          </a:prstGeom>
          <a:blipFill>
            <a:blip r:embed="rId8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C7252B32-79C7-C6A6-0E5B-CBD53FD92ECD}"/>
              </a:ext>
            </a:extLst>
          </p:cNvPr>
          <p:cNvSpPr>
            <a:spLocks noChangeAspect="1"/>
          </p:cNvSpPr>
          <p:nvPr/>
        </p:nvSpPr>
        <p:spPr>
          <a:xfrm>
            <a:off x="4204665" y="3133333"/>
            <a:ext cx="1080000" cy="1080000"/>
          </a:xfrm>
          <a:prstGeom prst="ellipse">
            <a:avLst/>
          </a:prstGeom>
          <a:blipFill>
            <a:blip r:embed="rId9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FEFABC91-5A66-0801-1916-52DE34BD2272}"/>
              </a:ext>
            </a:extLst>
          </p:cNvPr>
          <p:cNvSpPr>
            <a:spLocks noChangeAspect="1"/>
          </p:cNvSpPr>
          <p:nvPr/>
        </p:nvSpPr>
        <p:spPr>
          <a:xfrm>
            <a:off x="3321020" y="4815483"/>
            <a:ext cx="1080000" cy="1080000"/>
          </a:xfrm>
          <a:prstGeom prst="ellipse">
            <a:avLst/>
          </a:prstGeom>
          <a:blipFill>
            <a:blip r:embed="rId10"/>
            <a:stretch>
              <a:fillRect/>
            </a:stretch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62233E8E-A431-94A3-D5CF-2DE7EDB4FAD7}"/>
              </a:ext>
            </a:extLst>
          </p:cNvPr>
          <p:cNvCxnSpPr>
            <a:stCxn id="4" idx="4"/>
            <a:endCxn id="11" idx="0"/>
          </p:cNvCxnSpPr>
          <p:nvPr/>
        </p:nvCxnSpPr>
        <p:spPr>
          <a:xfrm>
            <a:off x="2105835" y="2537010"/>
            <a:ext cx="19851" cy="2284301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mit Pfeil 15">
            <a:extLst>
              <a:ext uri="{FF2B5EF4-FFF2-40B4-BE49-F238E27FC236}">
                <a16:creationId xmlns:a16="http://schemas.microsoft.com/office/drawing/2014/main" id="{1B7D8AB2-536C-033C-F22E-90A72501E3CE}"/>
              </a:ext>
            </a:extLst>
          </p:cNvPr>
          <p:cNvCxnSpPr>
            <a:cxnSpLocks/>
            <a:stCxn id="11" idx="0"/>
            <a:endCxn id="4" idx="4"/>
          </p:cNvCxnSpPr>
          <p:nvPr/>
        </p:nvCxnSpPr>
        <p:spPr>
          <a:xfrm flipH="1" flipV="1">
            <a:off x="2105835" y="2537010"/>
            <a:ext cx="19851" cy="2284301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mit Pfeil 18">
            <a:extLst>
              <a:ext uri="{FF2B5EF4-FFF2-40B4-BE49-F238E27FC236}">
                <a16:creationId xmlns:a16="http://schemas.microsoft.com/office/drawing/2014/main" id="{651ECC9E-4F94-FCC8-E3B0-2240C15084D3}"/>
              </a:ext>
            </a:extLst>
          </p:cNvPr>
          <p:cNvCxnSpPr>
            <a:cxnSpLocks/>
            <a:stCxn id="11" idx="0"/>
            <a:endCxn id="12" idx="2"/>
          </p:cNvCxnSpPr>
          <p:nvPr/>
        </p:nvCxnSpPr>
        <p:spPr>
          <a:xfrm flipV="1">
            <a:off x="2125686" y="3673333"/>
            <a:ext cx="2078979" cy="1147978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ACB0797A-07F4-65B6-09BD-4CD7B32B31D4}"/>
              </a:ext>
            </a:extLst>
          </p:cNvPr>
          <p:cNvCxnSpPr>
            <a:cxnSpLocks/>
            <a:stCxn id="4" idx="4"/>
            <a:endCxn id="13" idx="0"/>
          </p:cNvCxnSpPr>
          <p:nvPr/>
        </p:nvCxnSpPr>
        <p:spPr>
          <a:xfrm>
            <a:off x="2105835" y="2537010"/>
            <a:ext cx="1755185" cy="2278473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37B9AD97-FCEB-65AC-EDB6-F25EC3227BB5}"/>
              </a:ext>
            </a:extLst>
          </p:cNvPr>
          <p:cNvCxnSpPr>
            <a:cxnSpLocks/>
            <a:stCxn id="11" idx="0"/>
            <a:endCxn id="9" idx="4"/>
          </p:cNvCxnSpPr>
          <p:nvPr/>
        </p:nvCxnSpPr>
        <p:spPr>
          <a:xfrm flipV="1">
            <a:off x="2125686" y="2537010"/>
            <a:ext cx="1711875" cy="2284301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mit Pfeil 27">
            <a:extLst>
              <a:ext uri="{FF2B5EF4-FFF2-40B4-BE49-F238E27FC236}">
                <a16:creationId xmlns:a16="http://schemas.microsoft.com/office/drawing/2014/main" id="{5D33E3BE-2643-4E60-9DE0-F1784D9EBD49}"/>
              </a:ext>
            </a:extLst>
          </p:cNvPr>
          <p:cNvCxnSpPr>
            <a:cxnSpLocks/>
            <a:stCxn id="4" idx="4"/>
            <a:endCxn id="10" idx="7"/>
          </p:cNvCxnSpPr>
          <p:nvPr/>
        </p:nvCxnSpPr>
        <p:spPr>
          <a:xfrm flipH="1">
            <a:off x="1308132" y="2537010"/>
            <a:ext cx="797703" cy="754485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mit Pfeil 31">
            <a:extLst>
              <a:ext uri="{FF2B5EF4-FFF2-40B4-BE49-F238E27FC236}">
                <a16:creationId xmlns:a16="http://schemas.microsoft.com/office/drawing/2014/main" id="{A9844DD4-A78B-F13A-53D6-238A41E41565}"/>
              </a:ext>
            </a:extLst>
          </p:cNvPr>
          <p:cNvCxnSpPr>
            <a:cxnSpLocks/>
            <a:stCxn id="4" idx="4"/>
            <a:endCxn id="12" idx="2"/>
          </p:cNvCxnSpPr>
          <p:nvPr/>
        </p:nvCxnSpPr>
        <p:spPr>
          <a:xfrm>
            <a:off x="2105835" y="2537010"/>
            <a:ext cx="2098830" cy="1136323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mit Pfeil 34">
            <a:extLst>
              <a:ext uri="{FF2B5EF4-FFF2-40B4-BE49-F238E27FC236}">
                <a16:creationId xmlns:a16="http://schemas.microsoft.com/office/drawing/2014/main" id="{75C238FF-C8CE-66EC-25C6-2F30795A431F}"/>
              </a:ext>
            </a:extLst>
          </p:cNvPr>
          <p:cNvCxnSpPr>
            <a:cxnSpLocks/>
            <a:stCxn id="4" idx="4"/>
            <a:endCxn id="9" idx="4"/>
          </p:cNvCxnSpPr>
          <p:nvPr/>
        </p:nvCxnSpPr>
        <p:spPr>
          <a:xfrm>
            <a:off x="2105835" y="2537010"/>
            <a:ext cx="1731726" cy="0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mit Pfeil 39">
            <a:extLst>
              <a:ext uri="{FF2B5EF4-FFF2-40B4-BE49-F238E27FC236}">
                <a16:creationId xmlns:a16="http://schemas.microsoft.com/office/drawing/2014/main" id="{2B8AD480-A79B-05CE-88E1-63DAE2F14ED0}"/>
              </a:ext>
            </a:extLst>
          </p:cNvPr>
          <p:cNvCxnSpPr>
            <a:cxnSpLocks/>
            <a:stCxn id="9" idx="4"/>
            <a:endCxn id="10" idx="6"/>
          </p:cNvCxnSpPr>
          <p:nvPr/>
        </p:nvCxnSpPr>
        <p:spPr>
          <a:xfrm flipH="1">
            <a:off x="1466294" y="2537010"/>
            <a:ext cx="2371267" cy="1136323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Gerade Verbindung mit Pfeil 42">
            <a:extLst>
              <a:ext uri="{FF2B5EF4-FFF2-40B4-BE49-F238E27FC236}">
                <a16:creationId xmlns:a16="http://schemas.microsoft.com/office/drawing/2014/main" id="{D91AB56D-D84D-68E1-A77E-F19DDF10881F}"/>
              </a:ext>
            </a:extLst>
          </p:cNvPr>
          <p:cNvCxnSpPr>
            <a:cxnSpLocks/>
            <a:stCxn id="10" idx="5"/>
            <a:endCxn id="11" idx="0"/>
          </p:cNvCxnSpPr>
          <p:nvPr/>
        </p:nvCxnSpPr>
        <p:spPr>
          <a:xfrm>
            <a:off x="1308132" y="4055171"/>
            <a:ext cx="817554" cy="766140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Gerade Verbindung mit Pfeil 47">
            <a:extLst>
              <a:ext uri="{FF2B5EF4-FFF2-40B4-BE49-F238E27FC236}">
                <a16:creationId xmlns:a16="http://schemas.microsoft.com/office/drawing/2014/main" id="{E16F261E-C211-B119-FB77-3053579AF950}"/>
              </a:ext>
            </a:extLst>
          </p:cNvPr>
          <p:cNvCxnSpPr>
            <a:cxnSpLocks/>
            <a:stCxn id="9" idx="4"/>
            <a:endCxn id="13" idx="0"/>
          </p:cNvCxnSpPr>
          <p:nvPr/>
        </p:nvCxnSpPr>
        <p:spPr>
          <a:xfrm>
            <a:off x="3837561" y="2537010"/>
            <a:ext cx="23459" cy="2278473"/>
          </a:xfrm>
          <a:prstGeom prst="straightConnector1">
            <a:avLst/>
          </a:prstGeom>
          <a:ln w="7620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3874967D-AFD0-E678-AF4A-FE0A7D135033}"/>
              </a:ext>
            </a:extLst>
          </p:cNvPr>
          <p:cNvCxnSpPr>
            <a:cxnSpLocks/>
            <a:stCxn id="11" idx="6"/>
            <a:endCxn id="13" idx="2"/>
          </p:cNvCxnSpPr>
          <p:nvPr/>
        </p:nvCxnSpPr>
        <p:spPr>
          <a:xfrm flipV="1">
            <a:off x="2665686" y="5355483"/>
            <a:ext cx="655334" cy="5828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Gerade Verbindung mit Pfeil 54">
            <a:extLst>
              <a:ext uri="{FF2B5EF4-FFF2-40B4-BE49-F238E27FC236}">
                <a16:creationId xmlns:a16="http://schemas.microsoft.com/office/drawing/2014/main" id="{725BC2D2-CE14-3AD8-3878-410865EDF7F1}"/>
              </a:ext>
            </a:extLst>
          </p:cNvPr>
          <p:cNvCxnSpPr>
            <a:cxnSpLocks/>
            <a:stCxn id="4" idx="6"/>
            <a:endCxn id="9" idx="2"/>
          </p:cNvCxnSpPr>
          <p:nvPr/>
        </p:nvCxnSpPr>
        <p:spPr>
          <a:xfrm>
            <a:off x="2645835" y="1997010"/>
            <a:ext cx="651726" cy="0"/>
          </a:xfrm>
          <a:prstGeom prst="straightConnector1">
            <a:avLst/>
          </a:prstGeom>
          <a:ln w="7620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Gewitterblitz 57">
            <a:extLst>
              <a:ext uri="{FF2B5EF4-FFF2-40B4-BE49-F238E27FC236}">
                <a16:creationId xmlns:a16="http://schemas.microsoft.com/office/drawing/2014/main" id="{2DF323EA-0C1E-D688-3B3D-FE27417A6FE0}"/>
              </a:ext>
            </a:extLst>
          </p:cNvPr>
          <p:cNvSpPr/>
          <p:nvPr/>
        </p:nvSpPr>
        <p:spPr>
          <a:xfrm>
            <a:off x="1729479" y="1997010"/>
            <a:ext cx="2220193" cy="3341252"/>
          </a:xfrm>
          <a:prstGeom prst="lightningBol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60" name="Textfeld 59">
            <a:extLst>
              <a:ext uri="{FF2B5EF4-FFF2-40B4-BE49-F238E27FC236}">
                <a16:creationId xmlns:a16="http://schemas.microsoft.com/office/drawing/2014/main" id="{45A53238-8139-FA30-8227-7811290A6C40}"/>
              </a:ext>
            </a:extLst>
          </p:cNvPr>
          <p:cNvSpPr txBox="1"/>
          <p:nvPr/>
        </p:nvSpPr>
        <p:spPr>
          <a:xfrm>
            <a:off x="0" y="6571836"/>
            <a:ext cx="55366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200" dirty="0">
                <a:solidFill>
                  <a:schemeClr val="bg1">
                    <a:lumMod val="85000"/>
                  </a:schemeClr>
                </a:solidFill>
              </a:rPr>
              <a:t>Alle Bilder von: https://warhammer40k.fandom.com/wiki/Warhammer_40k_Wiki</a:t>
            </a:r>
          </a:p>
        </p:txBody>
      </p:sp>
    </p:spTree>
    <p:extLst>
      <p:ext uri="{BB962C8B-B14F-4D97-AF65-F5344CB8AC3E}">
        <p14:creationId xmlns:p14="http://schemas.microsoft.com/office/powerpoint/2010/main" val="35138670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  <p:bldP spid="11" grpId="0" animBg="1"/>
      <p:bldP spid="12" grpId="0" animBg="1"/>
      <p:bldP spid="13" grpId="0" animBg="1"/>
      <p:bldP spid="58" grpId="0" animBg="1"/>
      <p:bldP spid="6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D6B3B3-06AA-E263-5990-F9AC3561CC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0D72EB8-5349-2CDB-EDCD-01966BB64D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" t="3161" r="38328" b="3161"/>
          <a:stretch/>
        </p:blipFill>
        <p:spPr bwMode="auto">
          <a:xfrm>
            <a:off x="5109029" y="0"/>
            <a:ext cx="7924800" cy="6858000"/>
          </a:xfrm>
          <a:prstGeom prst="rect">
            <a:avLst/>
          </a:prstGeom>
          <a:gradFill>
            <a:gsLst>
              <a:gs pos="85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683C734D-9F1D-0294-6ACB-F1567C843449}"/>
              </a:ext>
            </a:extLst>
          </p:cNvPr>
          <p:cNvSpPr/>
          <p:nvPr/>
        </p:nvSpPr>
        <p:spPr>
          <a:xfrm>
            <a:off x="4640943" y="-761275"/>
            <a:ext cx="11178177" cy="7953830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F0A46FB6-C531-0D15-CA70-4A5AA0CA3426}"/>
              </a:ext>
            </a:extLst>
          </p:cNvPr>
          <p:cNvSpPr txBox="1"/>
          <p:nvPr/>
        </p:nvSpPr>
        <p:spPr>
          <a:xfrm>
            <a:off x="457200" y="487680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Datensammlung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5A58445-7112-D626-3DEB-BF21805364E2}"/>
              </a:ext>
            </a:extLst>
          </p:cNvPr>
          <p:cNvSpPr txBox="1"/>
          <p:nvPr/>
        </p:nvSpPr>
        <p:spPr>
          <a:xfrm>
            <a:off x="457200" y="1059180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Ontologie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491D8EC-8B59-25B1-D5E9-3116D7D65BBF}"/>
              </a:ext>
            </a:extLst>
          </p:cNvPr>
          <p:cNvSpPr txBox="1"/>
          <p:nvPr/>
        </p:nvSpPr>
        <p:spPr>
          <a:xfrm>
            <a:off x="457200" y="1630680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Visualisierung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3DF2509-736D-BB93-3403-BD0F49D96CEA}"/>
              </a:ext>
            </a:extLst>
          </p:cNvPr>
          <p:cNvSpPr txBox="1"/>
          <p:nvPr/>
        </p:nvSpPr>
        <p:spPr>
          <a:xfrm>
            <a:off x="457200" y="2202180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Fazit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FD2EFAC3-B2C6-AB5C-65CE-63758611D1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0430" y="5344090"/>
            <a:ext cx="2875390" cy="1848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6020449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6C9F4EF-9A9A-4A6A-8F15-3F2AEB2457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F2921D0-FD0E-D14C-5111-0466A808688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" t="3161" r="38328" b="3161"/>
          <a:stretch/>
        </p:blipFill>
        <p:spPr bwMode="auto">
          <a:xfrm>
            <a:off x="5109029" y="0"/>
            <a:ext cx="7924800" cy="6858000"/>
          </a:xfrm>
          <a:prstGeom prst="rect">
            <a:avLst/>
          </a:prstGeom>
          <a:gradFill>
            <a:gsLst>
              <a:gs pos="85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7BFF4707-2A27-8A33-8EF4-AC69510EFAC3}"/>
              </a:ext>
            </a:extLst>
          </p:cNvPr>
          <p:cNvSpPr/>
          <p:nvPr/>
        </p:nvSpPr>
        <p:spPr>
          <a:xfrm>
            <a:off x="4640943" y="-761275"/>
            <a:ext cx="11178177" cy="7953830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3BC6451E-2B47-A8D9-EA01-77809E0D9C26}"/>
              </a:ext>
            </a:extLst>
          </p:cNvPr>
          <p:cNvSpPr txBox="1"/>
          <p:nvPr/>
        </p:nvSpPr>
        <p:spPr>
          <a:xfrm>
            <a:off x="457200" y="487680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Datensammlung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4C50841-DAC4-A943-F8D8-10F185ABD0D4}"/>
              </a:ext>
            </a:extLst>
          </p:cNvPr>
          <p:cNvSpPr txBox="1"/>
          <p:nvPr/>
        </p:nvSpPr>
        <p:spPr>
          <a:xfrm>
            <a:off x="457200" y="7192555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Ontologie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00A1B10-B435-C5A5-3B0A-3FA094DB8872}"/>
              </a:ext>
            </a:extLst>
          </p:cNvPr>
          <p:cNvSpPr txBox="1"/>
          <p:nvPr/>
        </p:nvSpPr>
        <p:spPr>
          <a:xfrm>
            <a:off x="457200" y="7764055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Visualisierung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795E3A6A-ECA6-DB2C-9B62-7DEFB9ED63D3}"/>
              </a:ext>
            </a:extLst>
          </p:cNvPr>
          <p:cNvSpPr txBox="1"/>
          <p:nvPr/>
        </p:nvSpPr>
        <p:spPr>
          <a:xfrm>
            <a:off x="457200" y="8335555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Fazit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96AB0AD0-A756-B897-1053-5B117153D7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0430" y="5344090"/>
            <a:ext cx="2875390" cy="1848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hteck 29">
            <a:extLst>
              <a:ext uri="{FF2B5EF4-FFF2-40B4-BE49-F238E27FC236}">
                <a16:creationId xmlns:a16="http://schemas.microsoft.com/office/drawing/2014/main" id="{6CA8D876-691F-5781-C682-D5F40DB0ED08}"/>
              </a:ext>
            </a:extLst>
          </p:cNvPr>
          <p:cNvSpPr/>
          <p:nvPr/>
        </p:nvSpPr>
        <p:spPr>
          <a:xfrm>
            <a:off x="457200" y="1323191"/>
            <a:ext cx="1866538" cy="5047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3B153896-DFD1-6C28-6A35-634E18C32DD2}"/>
              </a:ext>
            </a:extLst>
          </p:cNvPr>
          <p:cNvSpPr/>
          <p:nvPr/>
        </p:nvSpPr>
        <p:spPr>
          <a:xfrm>
            <a:off x="637568" y="2053953"/>
            <a:ext cx="1524000" cy="4165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WikiData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CFFCDDA1-9E06-F0B4-33A1-A5ADCCD64DCD}"/>
              </a:ext>
            </a:extLst>
          </p:cNvPr>
          <p:cNvSpPr/>
          <p:nvPr/>
        </p:nvSpPr>
        <p:spPr>
          <a:xfrm>
            <a:off x="642985" y="5800398"/>
            <a:ext cx="1524000" cy="416560"/>
          </a:xfrm>
          <a:prstGeom prst="rect">
            <a:avLst/>
          </a:prstGeom>
          <a:solidFill>
            <a:srgbClr val="2093C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base.ttl</a:t>
            </a:r>
          </a:p>
        </p:txBody>
      </p: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1B2C72F9-A1B9-AA35-84E0-0A92A28DEC0A}"/>
              </a:ext>
            </a:extLst>
          </p:cNvPr>
          <p:cNvCxnSpPr>
            <a:cxnSpLocks/>
            <a:stCxn id="35" idx="2"/>
            <a:endCxn id="36" idx="0"/>
          </p:cNvCxnSpPr>
          <p:nvPr/>
        </p:nvCxnSpPr>
        <p:spPr>
          <a:xfrm>
            <a:off x="1399568" y="2470513"/>
            <a:ext cx="5417" cy="3329885"/>
          </a:xfrm>
          <a:prstGeom prst="straightConnector1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BE5530A1-83FB-B6D1-B8C3-F7E645AB479F}"/>
              </a:ext>
            </a:extLst>
          </p:cNvPr>
          <p:cNvSpPr txBox="1"/>
          <p:nvPr/>
        </p:nvSpPr>
        <p:spPr>
          <a:xfrm>
            <a:off x="637568" y="1365407"/>
            <a:ext cx="14325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b="1" dirty="0"/>
              <a:t>Knowledge Engineering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18F898C-CF0A-7080-4E8D-FE853E678C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5880" y="2928273"/>
            <a:ext cx="4850230" cy="1836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1293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CDEE251-F69F-18DB-C5C7-524EA43595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15590BE-F140-EAB6-38BB-BEDAC38FA8C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" t="3161" r="38328" b="3161"/>
          <a:stretch/>
        </p:blipFill>
        <p:spPr bwMode="auto">
          <a:xfrm>
            <a:off x="5109029" y="0"/>
            <a:ext cx="7924800" cy="6858000"/>
          </a:xfrm>
          <a:prstGeom prst="rect">
            <a:avLst/>
          </a:prstGeom>
          <a:gradFill>
            <a:gsLst>
              <a:gs pos="85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431EAB85-3DD7-0A55-682D-FCA823933537}"/>
              </a:ext>
            </a:extLst>
          </p:cNvPr>
          <p:cNvSpPr/>
          <p:nvPr/>
        </p:nvSpPr>
        <p:spPr>
          <a:xfrm>
            <a:off x="4640943" y="-761275"/>
            <a:ext cx="11178177" cy="7953830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72EF3D57-CF52-6B43-F277-63F991B964C9}"/>
              </a:ext>
            </a:extLst>
          </p:cNvPr>
          <p:cNvSpPr txBox="1"/>
          <p:nvPr/>
        </p:nvSpPr>
        <p:spPr>
          <a:xfrm>
            <a:off x="457200" y="487680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Datensammlung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DE41D4B1-2C02-929B-A0C0-8791BD8023D8}"/>
              </a:ext>
            </a:extLst>
          </p:cNvPr>
          <p:cNvSpPr txBox="1"/>
          <p:nvPr/>
        </p:nvSpPr>
        <p:spPr>
          <a:xfrm>
            <a:off x="457200" y="7192555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Ontologie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62FC3CB-B43A-1E6D-715E-A6E823DFDDAE}"/>
              </a:ext>
            </a:extLst>
          </p:cNvPr>
          <p:cNvSpPr txBox="1"/>
          <p:nvPr/>
        </p:nvSpPr>
        <p:spPr>
          <a:xfrm>
            <a:off x="457200" y="7764055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Visualisierung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05D45F94-CFE5-B72B-F578-0F1A101C33DA}"/>
              </a:ext>
            </a:extLst>
          </p:cNvPr>
          <p:cNvSpPr txBox="1"/>
          <p:nvPr/>
        </p:nvSpPr>
        <p:spPr>
          <a:xfrm>
            <a:off x="457200" y="8335555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Fazit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6DC7DBE2-6CA4-8B2B-54FF-49A057C9DC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0430" y="5344090"/>
            <a:ext cx="2875390" cy="1848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echteck 32">
            <a:extLst>
              <a:ext uri="{FF2B5EF4-FFF2-40B4-BE49-F238E27FC236}">
                <a16:creationId xmlns:a16="http://schemas.microsoft.com/office/drawing/2014/main" id="{5F83C343-DBB2-8D4B-28C2-BCE887314C96}"/>
              </a:ext>
            </a:extLst>
          </p:cNvPr>
          <p:cNvSpPr/>
          <p:nvPr/>
        </p:nvSpPr>
        <p:spPr>
          <a:xfrm>
            <a:off x="2338253" y="1323190"/>
            <a:ext cx="2302689" cy="5047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0720C648-6F1E-7787-20C0-C571DE80156B}"/>
              </a:ext>
            </a:extLst>
          </p:cNvPr>
          <p:cNvSpPr/>
          <p:nvPr/>
        </p:nvSpPr>
        <p:spPr>
          <a:xfrm>
            <a:off x="457200" y="1323191"/>
            <a:ext cx="1866538" cy="5047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0AC3A1ED-CA5E-64BB-CC2F-0C7A10D57914}"/>
              </a:ext>
            </a:extLst>
          </p:cNvPr>
          <p:cNvSpPr/>
          <p:nvPr/>
        </p:nvSpPr>
        <p:spPr>
          <a:xfrm>
            <a:off x="637568" y="2053953"/>
            <a:ext cx="1524000" cy="4165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WikiData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DC8EB921-CB3D-5FFD-3339-D534FBFF0335}"/>
              </a:ext>
            </a:extLst>
          </p:cNvPr>
          <p:cNvSpPr/>
          <p:nvPr/>
        </p:nvSpPr>
        <p:spPr>
          <a:xfrm>
            <a:off x="642985" y="5800398"/>
            <a:ext cx="1524000" cy="416560"/>
          </a:xfrm>
          <a:prstGeom prst="rect">
            <a:avLst/>
          </a:prstGeom>
          <a:solidFill>
            <a:srgbClr val="2093C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base.ttl</a:t>
            </a:r>
          </a:p>
        </p:txBody>
      </p: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72F83071-A2C5-605A-57FD-9658B25EE246}"/>
              </a:ext>
            </a:extLst>
          </p:cNvPr>
          <p:cNvCxnSpPr>
            <a:cxnSpLocks/>
            <a:stCxn id="35" idx="2"/>
            <a:endCxn id="36" idx="0"/>
          </p:cNvCxnSpPr>
          <p:nvPr/>
        </p:nvCxnSpPr>
        <p:spPr>
          <a:xfrm>
            <a:off x="1399568" y="2470513"/>
            <a:ext cx="5417" cy="3329885"/>
          </a:xfrm>
          <a:prstGeom prst="straightConnector1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hteck 41">
            <a:extLst>
              <a:ext uri="{FF2B5EF4-FFF2-40B4-BE49-F238E27FC236}">
                <a16:creationId xmlns:a16="http://schemas.microsoft.com/office/drawing/2014/main" id="{252F5A1D-5EE7-ECA0-5DAA-086A2B508409}"/>
              </a:ext>
            </a:extLst>
          </p:cNvPr>
          <p:cNvSpPr/>
          <p:nvPr/>
        </p:nvSpPr>
        <p:spPr>
          <a:xfrm>
            <a:off x="2679282" y="2055032"/>
            <a:ext cx="1524000" cy="5451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Warhammer</a:t>
            </a:r>
            <a:br>
              <a:rPr lang="de-CH" dirty="0"/>
            </a:br>
            <a:r>
              <a:rPr lang="de-CH" dirty="0"/>
              <a:t>Fandom Wiki</a:t>
            </a:r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1BF2F997-6D5F-9E4B-9FE8-66187D3C110D}"/>
              </a:ext>
            </a:extLst>
          </p:cNvPr>
          <p:cNvSpPr/>
          <p:nvPr/>
        </p:nvSpPr>
        <p:spPr>
          <a:xfrm>
            <a:off x="2508013" y="3040925"/>
            <a:ext cx="1866538" cy="5451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fandomData.csv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B8DCAEE8-F285-5DE3-2B64-7066DA22F5D6}"/>
              </a:ext>
            </a:extLst>
          </p:cNvPr>
          <p:cNvCxnSpPr>
            <a:cxnSpLocks/>
            <a:stCxn id="42" idx="2"/>
            <a:endCxn id="44" idx="0"/>
          </p:cNvCxnSpPr>
          <p:nvPr/>
        </p:nvCxnSpPr>
        <p:spPr>
          <a:xfrm>
            <a:off x="3441282" y="2600231"/>
            <a:ext cx="0" cy="440694"/>
          </a:xfrm>
          <a:prstGeom prst="straightConnector1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hteck 48">
            <a:extLst>
              <a:ext uri="{FF2B5EF4-FFF2-40B4-BE49-F238E27FC236}">
                <a16:creationId xmlns:a16="http://schemas.microsoft.com/office/drawing/2014/main" id="{B1F45C96-EEFF-B587-D176-F8AB0843C583}"/>
              </a:ext>
            </a:extLst>
          </p:cNvPr>
          <p:cNvSpPr/>
          <p:nvPr/>
        </p:nvSpPr>
        <p:spPr>
          <a:xfrm>
            <a:off x="2680792" y="5636871"/>
            <a:ext cx="1524000" cy="580087"/>
          </a:xfrm>
          <a:prstGeom prst="rect">
            <a:avLst/>
          </a:prstGeom>
          <a:solidFill>
            <a:srgbClr val="2093C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files.ttl</a:t>
            </a:r>
          </a:p>
          <a:p>
            <a:pPr algn="ctr"/>
            <a:r>
              <a:rPr lang="de-CH" dirty="0"/>
              <a:t>pages.ttl</a:t>
            </a:r>
          </a:p>
        </p:txBody>
      </p: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AF28A8A7-7FDB-2F92-7F7E-BED04B8A61B2}"/>
              </a:ext>
            </a:extLst>
          </p:cNvPr>
          <p:cNvCxnSpPr>
            <a:cxnSpLocks/>
            <a:stCxn id="44" idx="2"/>
            <a:endCxn id="49" idx="0"/>
          </p:cNvCxnSpPr>
          <p:nvPr/>
        </p:nvCxnSpPr>
        <p:spPr>
          <a:xfrm>
            <a:off x="3441282" y="3586124"/>
            <a:ext cx="1510" cy="2050747"/>
          </a:xfrm>
          <a:prstGeom prst="straightConnector1">
            <a:avLst/>
          </a:prstGeom>
          <a:ln w="47625" cap="sq">
            <a:solidFill>
              <a:schemeClr val="tx1"/>
            </a:solidFill>
            <a:round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C677E402-6E09-F8E4-7B57-34F091B60D73}"/>
              </a:ext>
            </a:extLst>
          </p:cNvPr>
          <p:cNvSpPr txBox="1"/>
          <p:nvPr/>
        </p:nvSpPr>
        <p:spPr>
          <a:xfrm>
            <a:off x="637568" y="1365407"/>
            <a:ext cx="14325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b="1" dirty="0"/>
              <a:t>Knowledge Engineering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BCB5F3BE-DF14-945E-9643-203A25A92714}"/>
              </a:ext>
            </a:extLst>
          </p:cNvPr>
          <p:cNvSpPr txBox="1"/>
          <p:nvPr/>
        </p:nvSpPr>
        <p:spPr>
          <a:xfrm>
            <a:off x="2679282" y="1365407"/>
            <a:ext cx="14325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b="1" dirty="0"/>
              <a:t>Knowledge </a:t>
            </a:r>
            <a:r>
              <a:rPr lang="de-CH" b="1" dirty="0" err="1"/>
              <a:t>Extraction</a:t>
            </a:r>
            <a:endParaRPr lang="de-CH" b="1" dirty="0"/>
          </a:p>
        </p:txBody>
      </p:sp>
    </p:spTree>
    <p:extLst>
      <p:ext uri="{BB962C8B-B14F-4D97-AF65-F5344CB8AC3E}">
        <p14:creationId xmlns:p14="http://schemas.microsoft.com/office/powerpoint/2010/main" val="3184085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AD6795-64BD-524E-8F56-4151B5DC09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212A2334-EA7F-0842-9DC9-BE94023074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" t="3161" r="38328" b="3161"/>
          <a:stretch/>
        </p:blipFill>
        <p:spPr bwMode="auto">
          <a:xfrm>
            <a:off x="5109029" y="0"/>
            <a:ext cx="7924800" cy="6858000"/>
          </a:xfrm>
          <a:prstGeom prst="rect">
            <a:avLst/>
          </a:prstGeom>
          <a:gradFill>
            <a:gsLst>
              <a:gs pos="85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2EE67685-8E56-5C0E-93E6-D818D5C724B7}"/>
              </a:ext>
            </a:extLst>
          </p:cNvPr>
          <p:cNvSpPr/>
          <p:nvPr/>
        </p:nvSpPr>
        <p:spPr>
          <a:xfrm>
            <a:off x="4640943" y="-761275"/>
            <a:ext cx="11178177" cy="7953830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27FA24C5-0504-0A3A-EE24-8EF0AEB92042}"/>
              </a:ext>
            </a:extLst>
          </p:cNvPr>
          <p:cNvSpPr txBox="1"/>
          <p:nvPr/>
        </p:nvSpPr>
        <p:spPr>
          <a:xfrm>
            <a:off x="457200" y="487680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Datensammlung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55FA70D0-A9C3-C3C6-46BA-59F5E6B61119}"/>
              </a:ext>
            </a:extLst>
          </p:cNvPr>
          <p:cNvSpPr txBox="1"/>
          <p:nvPr/>
        </p:nvSpPr>
        <p:spPr>
          <a:xfrm>
            <a:off x="457200" y="7192555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Ontologie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8CC21DB-EBC3-6AF7-B54A-F114378C67BB}"/>
              </a:ext>
            </a:extLst>
          </p:cNvPr>
          <p:cNvSpPr txBox="1"/>
          <p:nvPr/>
        </p:nvSpPr>
        <p:spPr>
          <a:xfrm>
            <a:off x="457200" y="7764055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Visualisierung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CAE3C3C-A622-6777-DA87-80FAC7DB98E7}"/>
              </a:ext>
            </a:extLst>
          </p:cNvPr>
          <p:cNvSpPr txBox="1"/>
          <p:nvPr/>
        </p:nvSpPr>
        <p:spPr>
          <a:xfrm>
            <a:off x="457200" y="8335555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Fazit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3D626C57-76B7-3D37-D0AE-F7459AF2A4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0430" y="5344090"/>
            <a:ext cx="2875390" cy="1848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echteck 32">
            <a:extLst>
              <a:ext uri="{FF2B5EF4-FFF2-40B4-BE49-F238E27FC236}">
                <a16:creationId xmlns:a16="http://schemas.microsoft.com/office/drawing/2014/main" id="{00AD7F0A-DFBD-E666-641A-F44152010500}"/>
              </a:ext>
            </a:extLst>
          </p:cNvPr>
          <p:cNvSpPr/>
          <p:nvPr/>
        </p:nvSpPr>
        <p:spPr>
          <a:xfrm>
            <a:off x="2338253" y="1323190"/>
            <a:ext cx="2302689" cy="5047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50D854FE-38EF-A370-0987-EC01BC9DF725}"/>
              </a:ext>
            </a:extLst>
          </p:cNvPr>
          <p:cNvSpPr/>
          <p:nvPr/>
        </p:nvSpPr>
        <p:spPr>
          <a:xfrm>
            <a:off x="4640942" y="1323189"/>
            <a:ext cx="3069828" cy="50471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DBF5A543-C989-23AC-0807-541CC9BD27BD}"/>
              </a:ext>
            </a:extLst>
          </p:cNvPr>
          <p:cNvSpPr/>
          <p:nvPr/>
        </p:nvSpPr>
        <p:spPr>
          <a:xfrm>
            <a:off x="457200" y="1323191"/>
            <a:ext cx="1866538" cy="50471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246F0E83-FF69-BB6A-D67F-30B4635C10F9}"/>
              </a:ext>
            </a:extLst>
          </p:cNvPr>
          <p:cNvSpPr/>
          <p:nvPr/>
        </p:nvSpPr>
        <p:spPr>
          <a:xfrm>
            <a:off x="637568" y="2053953"/>
            <a:ext cx="1524000" cy="41656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WikiData</a:t>
            </a:r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337A5F2C-76B9-669B-337F-414AE36250C0}"/>
              </a:ext>
            </a:extLst>
          </p:cNvPr>
          <p:cNvSpPr/>
          <p:nvPr/>
        </p:nvSpPr>
        <p:spPr>
          <a:xfrm>
            <a:off x="642985" y="5800398"/>
            <a:ext cx="1524000" cy="416560"/>
          </a:xfrm>
          <a:prstGeom prst="rect">
            <a:avLst/>
          </a:prstGeom>
          <a:solidFill>
            <a:srgbClr val="2093C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base.ttl</a:t>
            </a:r>
          </a:p>
        </p:txBody>
      </p:sp>
      <p:cxnSp>
        <p:nvCxnSpPr>
          <p:cNvPr id="39" name="Gerade Verbindung mit Pfeil 38">
            <a:extLst>
              <a:ext uri="{FF2B5EF4-FFF2-40B4-BE49-F238E27FC236}">
                <a16:creationId xmlns:a16="http://schemas.microsoft.com/office/drawing/2014/main" id="{B18981C3-019A-F607-FD53-F600F163DEB1}"/>
              </a:ext>
            </a:extLst>
          </p:cNvPr>
          <p:cNvCxnSpPr>
            <a:cxnSpLocks/>
            <a:stCxn id="35" idx="2"/>
            <a:endCxn id="36" idx="0"/>
          </p:cNvCxnSpPr>
          <p:nvPr/>
        </p:nvCxnSpPr>
        <p:spPr>
          <a:xfrm>
            <a:off x="1399568" y="2470513"/>
            <a:ext cx="5417" cy="3329885"/>
          </a:xfrm>
          <a:prstGeom prst="straightConnector1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Rechteck 41">
            <a:extLst>
              <a:ext uri="{FF2B5EF4-FFF2-40B4-BE49-F238E27FC236}">
                <a16:creationId xmlns:a16="http://schemas.microsoft.com/office/drawing/2014/main" id="{F4E23776-CDB6-3744-CED3-C8E2A685ABBC}"/>
              </a:ext>
            </a:extLst>
          </p:cNvPr>
          <p:cNvSpPr/>
          <p:nvPr/>
        </p:nvSpPr>
        <p:spPr>
          <a:xfrm>
            <a:off x="2679282" y="2055032"/>
            <a:ext cx="1524000" cy="5451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Warhammer</a:t>
            </a:r>
            <a:br>
              <a:rPr lang="de-CH" dirty="0"/>
            </a:br>
            <a:r>
              <a:rPr lang="de-CH" dirty="0"/>
              <a:t>Fandom Wiki</a:t>
            </a:r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3AB09578-9106-47BB-B8C5-CF927B60A75C}"/>
              </a:ext>
            </a:extLst>
          </p:cNvPr>
          <p:cNvSpPr/>
          <p:nvPr/>
        </p:nvSpPr>
        <p:spPr>
          <a:xfrm>
            <a:off x="2508013" y="3040925"/>
            <a:ext cx="1866538" cy="5451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fandomData.csv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5DECD952-5C12-A005-98A9-B9D5C13AAA53}"/>
              </a:ext>
            </a:extLst>
          </p:cNvPr>
          <p:cNvCxnSpPr>
            <a:cxnSpLocks/>
            <a:stCxn id="42" idx="2"/>
            <a:endCxn id="44" idx="0"/>
          </p:cNvCxnSpPr>
          <p:nvPr/>
        </p:nvCxnSpPr>
        <p:spPr>
          <a:xfrm>
            <a:off x="3441282" y="2600231"/>
            <a:ext cx="0" cy="440694"/>
          </a:xfrm>
          <a:prstGeom prst="straightConnector1">
            <a:avLst/>
          </a:prstGeom>
          <a:ln w="47625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Rechteck 48">
            <a:extLst>
              <a:ext uri="{FF2B5EF4-FFF2-40B4-BE49-F238E27FC236}">
                <a16:creationId xmlns:a16="http://schemas.microsoft.com/office/drawing/2014/main" id="{E5FA213A-24D8-B720-052F-95BBE21C2B54}"/>
              </a:ext>
            </a:extLst>
          </p:cNvPr>
          <p:cNvSpPr/>
          <p:nvPr/>
        </p:nvSpPr>
        <p:spPr>
          <a:xfrm>
            <a:off x="2680792" y="5636871"/>
            <a:ext cx="1524000" cy="580087"/>
          </a:xfrm>
          <a:prstGeom prst="rect">
            <a:avLst/>
          </a:prstGeom>
          <a:solidFill>
            <a:srgbClr val="2093C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files.ttl</a:t>
            </a:r>
          </a:p>
          <a:p>
            <a:pPr algn="ctr"/>
            <a:r>
              <a:rPr lang="de-CH" dirty="0"/>
              <a:t>pages.ttl</a:t>
            </a:r>
          </a:p>
        </p:txBody>
      </p:sp>
      <p:cxnSp>
        <p:nvCxnSpPr>
          <p:cNvPr id="50" name="Gerade Verbindung mit Pfeil 49">
            <a:extLst>
              <a:ext uri="{FF2B5EF4-FFF2-40B4-BE49-F238E27FC236}">
                <a16:creationId xmlns:a16="http://schemas.microsoft.com/office/drawing/2014/main" id="{0093AB8A-1523-0B8F-DCF0-4036E53CB002}"/>
              </a:ext>
            </a:extLst>
          </p:cNvPr>
          <p:cNvCxnSpPr>
            <a:cxnSpLocks/>
            <a:stCxn id="44" idx="2"/>
            <a:endCxn id="49" idx="0"/>
          </p:cNvCxnSpPr>
          <p:nvPr/>
        </p:nvCxnSpPr>
        <p:spPr>
          <a:xfrm>
            <a:off x="3441282" y="3586124"/>
            <a:ext cx="1510" cy="2050747"/>
          </a:xfrm>
          <a:prstGeom prst="straightConnector1">
            <a:avLst/>
          </a:prstGeom>
          <a:ln w="47625" cap="sq">
            <a:solidFill>
              <a:schemeClr val="tx1"/>
            </a:solidFill>
            <a:round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echteck 60">
            <a:extLst>
              <a:ext uri="{FF2B5EF4-FFF2-40B4-BE49-F238E27FC236}">
                <a16:creationId xmlns:a16="http://schemas.microsoft.com/office/drawing/2014/main" id="{975707E9-3BD4-862B-294A-860D4530CFAC}"/>
              </a:ext>
            </a:extLst>
          </p:cNvPr>
          <p:cNvSpPr/>
          <p:nvPr/>
        </p:nvSpPr>
        <p:spPr>
          <a:xfrm>
            <a:off x="3726436" y="3757376"/>
            <a:ext cx="1866538" cy="5451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NER WikiSyntax</a:t>
            </a:r>
          </a:p>
        </p:txBody>
      </p:sp>
      <p:sp>
        <p:nvSpPr>
          <p:cNvPr id="62" name="Rechteck 61">
            <a:extLst>
              <a:ext uri="{FF2B5EF4-FFF2-40B4-BE49-F238E27FC236}">
                <a16:creationId xmlns:a16="http://schemas.microsoft.com/office/drawing/2014/main" id="{99A899FD-B6A8-0DC3-92D2-1BE60172E0B7}"/>
              </a:ext>
            </a:extLst>
          </p:cNvPr>
          <p:cNvSpPr/>
          <p:nvPr/>
        </p:nvSpPr>
        <p:spPr>
          <a:xfrm>
            <a:off x="5684522" y="3763994"/>
            <a:ext cx="1866538" cy="54519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NER Spacy</a:t>
            </a:r>
          </a:p>
        </p:txBody>
      </p:sp>
      <p:cxnSp>
        <p:nvCxnSpPr>
          <p:cNvPr id="63" name="Gerade Verbindung mit Pfeil 62">
            <a:extLst>
              <a:ext uri="{FF2B5EF4-FFF2-40B4-BE49-F238E27FC236}">
                <a16:creationId xmlns:a16="http://schemas.microsoft.com/office/drawing/2014/main" id="{9AECF56D-4CA9-3EEE-28E2-2D7B27220681}"/>
              </a:ext>
            </a:extLst>
          </p:cNvPr>
          <p:cNvCxnSpPr>
            <a:cxnSpLocks/>
            <a:stCxn id="44" idx="3"/>
            <a:endCxn id="61" idx="0"/>
          </p:cNvCxnSpPr>
          <p:nvPr/>
        </p:nvCxnSpPr>
        <p:spPr>
          <a:xfrm>
            <a:off x="4374551" y="3313525"/>
            <a:ext cx="285154" cy="443851"/>
          </a:xfrm>
          <a:prstGeom prst="straightConnector1">
            <a:avLst/>
          </a:prstGeom>
          <a:ln w="47625" cap="sq">
            <a:solidFill>
              <a:schemeClr val="tx1"/>
            </a:solidFill>
            <a:round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27" name="Gerade Verbindung mit Pfeil 1026">
            <a:extLst>
              <a:ext uri="{FF2B5EF4-FFF2-40B4-BE49-F238E27FC236}">
                <a16:creationId xmlns:a16="http://schemas.microsoft.com/office/drawing/2014/main" id="{FB39FE2F-025F-0752-013C-103DFE3DCBD1}"/>
              </a:ext>
            </a:extLst>
          </p:cNvPr>
          <p:cNvCxnSpPr>
            <a:cxnSpLocks/>
            <a:stCxn id="44" idx="3"/>
            <a:endCxn id="62" idx="0"/>
          </p:cNvCxnSpPr>
          <p:nvPr/>
        </p:nvCxnSpPr>
        <p:spPr>
          <a:xfrm>
            <a:off x="4374551" y="3313525"/>
            <a:ext cx="2243240" cy="450469"/>
          </a:xfrm>
          <a:prstGeom prst="straightConnector1">
            <a:avLst/>
          </a:prstGeom>
          <a:ln w="47625" cap="sq">
            <a:solidFill>
              <a:schemeClr val="tx1"/>
            </a:solidFill>
            <a:round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32" name="Rechteck 1031">
            <a:extLst>
              <a:ext uri="{FF2B5EF4-FFF2-40B4-BE49-F238E27FC236}">
                <a16:creationId xmlns:a16="http://schemas.microsoft.com/office/drawing/2014/main" id="{BC890E5E-45BF-1639-6BC9-BCB59D7F7738}"/>
              </a:ext>
            </a:extLst>
          </p:cNvPr>
          <p:cNvSpPr/>
          <p:nvPr/>
        </p:nvSpPr>
        <p:spPr>
          <a:xfrm>
            <a:off x="4732710" y="4891822"/>
            <a:ext cx="1866536" cy="416560"/>
          </a:xfrm>
          <a:prstGeom prst="rect">
            <a:avLst/>
          </a:prstGeom>
          <a:solidFill>
            <a:srgbClr val="2093C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merged.ttl</a:t>
            </a:r>
          </a:p>
        </p:txBody>
      </p:sp>
      <p:sp>
        <p:nvSpPr>
          <p:cNvPr id="1034" name="Rechteck 1033">
            <a:extLst>
              <a:ext uri="{FF2B5EF4-FFF2-40B4-BE49-F238E27FC236}">
                <a16:creationId xmlns:a16="http://schemas.microsoft.com/office/drawing/2014/main" id="{E09626A1-5EA3-95C9-C7CC-7C4C4322DD09}"/>
              </a:ext>
            </a:extLst>
          </p:cNvPr>
          <p:cNvSpPr/>
          <p:nvPr/>
        </p:nvSpPr>
        <p:spPr>
          <a:xfrm>
            <a:off x="4726688" y="5800398"/>
            <a:ext cx="1866537" cy="416560"/>
          </a:xfrm>
          <a:prstGeom prst="rect">
            <a:avLst/>
          </a:prstGeom>
          <a:solidFill>
            <a:srgbClr val="2093C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fuzzyMerged.ttl</a:t>
            </a:r>
          </a:p>
        </p:txBody>
      </p:sp>
      <p:cxnSp>
        <p:nvCxnSpPr>
          <p:cNvPr id="1036" name="Gerade Verbindung mit Pfeil 1035">
            <a:extLst>
              <a:ext uri="{FF2B5EF4-FFF2-40B4-BE49-F238E27FC236}">
                <a16:creationId xmlns:a16="http://schemas.microsoft.com/office/drawing/2014/main" id="{79468546-266E-0672-E75A-C9B5CDDAF509}"/>
              </a:ext>
            </a:extLst>
          </p:cNvPr>
          <p:cNvCxnSpPr>
            <a:cxnSpLocks/>
            <a:stCxn id="1032" idx="2"/>
            <a:endCxn id="1034" idx="0"/>
          </p:cNvCxnSpPr>
          <p:nvPr/>
        </p:nvCxnSpPr>
        <p:spPr>
          <a:xfrm flipH="1">
            <a:off x="5659957" y="5308382"/>
            <a:ext cx="6021" cy="492016"/>
          </a:xfrm>
          <a:prstGeom prst="straightConnector1">
            <a:avLst/>
          </a:prstGeom>
          <a:ln w="47625" cap="sq">
            <a:solidFill>
              <a:schemeClr val="tx1"/>
            </a:solidFill>
            <a:round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39" name="Gerade Verbindung mit Pfeil 1038">
            <a:extLst>
              <a:ext uri="{FF2B5EF4-FFF2-40B4-BE49-F238E27FC236}">
                <a16:creationId xmlns:a16="http://schemas.microsoft.com/office/drawing/2014/main" id="{445ADC19-E725-CF87-CDAD-C05040CB097A}"/>
              </a:ext>
            </a:extLst>
          </p:cNvPr>
          <p:cNvCxnSpPr>
            <a:cxnSpLocks/>
            <a:stCxn id="61" idx="2"/>
            <a:endCxn id="1032" idx="0"/>
          </p:cNvCxnSpPr>
          <p:nvPr/>
        </p:nvCxnSpPr>
        <p:spPr>
          <a:xfrm>
            <a:off x="4659705" y="4302575"/>
            <a:ext cx="1006273" cy="589247"/>
          </a:xfrm>
          <a:prstGeom prst="straightConnector1">
            <a:avLst/>
          </a:prstGeom>
          <a:ln w="47625" cap="sq">
            <a:solidFill>
              <a:schemeClr val="tx1"/>
            </a:solidFill>
            <a:round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2" name="Gerade Verbindung mit Pfeil 1041">
            <a:extLst>
              <a:ext uri="{FF2B5EF4-FFF2-40B4-BE49-F238E27FC236}">
                <a16:creationId xmlns:a16="http://schemas.microsoft.com/office/drawing/2014/main" id="{C58AB69B-9544-9C68-2B36-E87350A8CC19}"/>
              </a:ext>
            </a:extLst>
          </p:cNvPr>
          <p:cNvCxnSpPr>
            <a:cxnSpLocks/>
            <a:stCxn id="62" idx="2"/>
            <a:endCxn id="1032" idx="0"/>
          </p:cNvCxnSpPr>
          <p:nvPr/>
        </p:nvCxnSpPr>
        <p:spPr>
          <a:xfrm flipH="1">
            <a:off x="5665978" y="4309193"/>
            <a:ext cx="951813" cy="582629"/>
          </a:xfrm>
          <a:prstGeom prst="straightConnector1">
            <a:avLst/>
          </a:prstGeom>
          <a:ln w="47625" cap="sq">
            <a:solidFill>
              <a:schemeClr val="tx1"/>
            </a:solidFill>
            <a:round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feld 13">
            <a:extLst>
              <a:ext uri="{FF2B5EF4-FFF2-40B4-BE49-F238E27FC236}">
                <a16:creationId xmlns:a16="http://schemas.microsoft.com/office/drawing/2014/main" id="{6C568C0E-8082-2F32-A2DC-B417384825B4}"/>
              </a:ext>
            </a:extLst>
          </p:cNvPr>
          <p:cNvSpPr txBox="1"/>
          <p:nvPr/>
        </p:nvSpPr>
        <p:spPr>
          <a:xfrm>
            <a:off x="637568" y="1365407"/>
            <a:ext cx="14325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b="1" dirty="0"/>
              <a:t>Knowledge Engineering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DD21499B-6E97-FFF9-EB5A-64777293C869}"/>
              </a:ext>
            </a:extLst>
          </p:cNvPr>
          <p:cNvSpPr txBox="1"/>
          <p:nvPr/>
        </p:nvSpPr>
        <p:spPr>
          <a:xfrm>
            <a:off x="2679282" y="1365407"/>
            <a:ext cx="14325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b="1" dirty="0"/>
              <a:t>Knowledge </a:t>
            </a:r>
            <a:r>
              <a:rPr lang="de-CH" b="1" dirty="0" err="1"/>
              <a:t>Extraction</a:t>
            </a:r>
            <a:endParaRPr lang="de-CH" b="1" dirty="0"/>
          </a:p>
        </p:txBody>
      </p:sp>
    </p:spTree>
    <p:extLst>
      <p:ext uri="{BB962C8B-B14F-4D97-AF65-F5344CB8AC3E}">
        <p14:creationId xmlns:p14="http://schemas.microsoft.com/office/powerpoint/2010/main" val="3282163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35E44E-7764-0CBE-F9B8-BAE2546ACE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FF02DDB-08D1-B826-015F-41D9E447E48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" t="3161" r="38328" b="3161"/>
          <a:stretch/>
        </p:blipFill>
        <p:spPr bwMode="auto">
          <a:xfrm>
            <a:off x="5109029" y="0"/>
            <a:ext cx="7924800" cy="6858000"/>
          </a:xfrm>
          <a:prstGeom prst="rect">
            <a:avLst/>
          </a:prstGeom>
          <a:gradFill>
            <a:gsLst>
              <a:gs pos="85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F2BB2F4F-FD32-933F-0572-A2E55A3441DA}"/>
              </a:ext>
            </a:extLst>
          </p:cNvPr>
          <p:cNvSpPr/>
          <p:nvPr/>
        </p:nvSpPr>
        <p:spPr>
          <a:xfrm>
            <a:off x="4640943" y="-761275"/>
            <a:ext cx="11178177" cy="7953830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E3741B0F-0213-16C8-E8E3-6F7430C69C61}"/>
              </a:ext>
            </a:extLst>
          </p:cNvPr>
          <p:cNvSpPr txBox="1"/>
          <p:nvPr/>
        </p:nvSpPr>
        <p:spPr>
          <a:xfrm>
            <a:off x="457200" y="487680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Ontologie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8708C18B-4E6B-E207-9886-45A535DBD54D}"/>
              </a:ext>
            </a:extLst>
          </p:cNvPr>
          <p:cNvSpPr txBox="1"/>
          <p:nvPr/>
        </p:nvSpPr>
        <p:spPr>
          <a:xfrm>
            <a:off x="457200" y="1059180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Visualisierung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EA2C559-5D75-D69D-B6DB-28748D806D93}"/>
              </a:ext>
            </a:extLst>
          </p:cNvPr>
          <p:cNvSpPr txBox="1"/>
          <p:nvPr/>
        </p:nvSpPr>
        <p:spPr>
          <a:xfrm>
            <a:off x="457200" y="1630680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Fazit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288C9883-3397-9EE0-6A6C-1C8DB740F6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0430" y="5344090"/>
            <a:ext cx="2875390" cy="1848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60917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02F02A-64CE-195F-9F0E-A144928197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76DF52A-9DF1-60FA-7484-ED9A319E44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" t="3161" r="38328" b="3161"/>
          <a:stretch/>
        </p:blipFill>
        <p:spPr bwMode="auto">
          <a:xfrm>
            <a:off x="5109029" y="0"/>
            <a:ext cx="7924800" cy="6858000"/>
          </a:xfrm>
          <a:prstGeom prst="rect">
            <a:avLst/>
          </a:prstGeom>
          <a:gradFill>
            <a:gsLst>
              <a:gs pos="8500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</p:spPr>
      </p:pic>
      <p:sp>
        <p:nvSpPr>
          <p:cNvPr id="2" name="Rechteck 1">
            <a:extLst>
              <a:ext uri="{FF2B5EF4-FFF2-40B4-BE49-F238E27FC236}">
                <a16:creationId xmlns:a16="http://schemas.microsoft.com/office/drawing/2014/main" id="{00750391-0EFE-240C-2480-8711C590A70C}"/>
              </a:ext>
            </a:extLst>
          </p:cNvPr>
          <p:cNvSpPr/>
          <p:nvPr/>
        </p:nvSpPr>
        <p:spPr>
          <a:xfrm>
            <a:off x="4640943" y="-761275"/>
            <a:ext cx="11178177" cy="7953830"/>
          </a:xfrm>
          <a:prstGeom prst="rect">
            <a:avLst/>
          </a:prstGeom>
          <a:gradFill>
            <a:gsLst>
              <a:gs pos="0">
                <a:schemeClr val="tx1"/>
              </a:gs>
              <a:gs pos="100000">
                <a:schemeClr val="tx1"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63599DB9-3F93-FE07-ABE4-44A2D2357BF8}"/>
              </a:ext>
            </a:extLst>
          </p:cNvPr>
          <p:cNvSpPr txBox="1"/>
          <p:nvPr/>
        </p:nvSpPr>
        <p:spPr>
          <a:xfrm>
            <a:off x="457200" y="487680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Ontologie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0A19C1D-4694-F731-8AB1-76E05E096D02}"/>
              </a:ext>
            </a:extLst>
          </p:cNvPr>
          <p:cNvSpPr txBox="1"/>
          <p:nvPr/>
        </p:nvSpPr>
        <p:spPr>
          <a:xfrm>
            <a:off x="457200" y="7192555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Visualisierung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83F1025A-1B0C-5F84-B8E2-5F5B878846AF}"/>
              </a:ext>
            </a:extLst>
          </p:cNvPr>
          <p:cNvSpPr txBox="1"/>
          <p:nvPr/>
        </p:nvSpPr>
        <p:spPr>
          <a:xfrm>
            <a:off x="457200" y="7764055"/>
            <a:ext cx="3429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>
                <a:solidFill>
                  <a:schemeClr val="bg1"/>
                </a:solidFill>
                <a:latin typeface="Aptos Black" panose="020F0502020204030204" pitchFamily="34" charset="0"/>
              </a:rPr>
              <a:t>Fazit</a:t>
            </a:r>
          </a:p>
        </p:txBody>
      </p:sp>
      <p:pic>
        <p:nvPicPr>
          <p:cNvPr id="8" name="Picture 4">
            <a:extLst>
              <a:ext uri="{FF2B5EF4-FFF2-40B4-BE49-F238E27FC236}">
                <a16:creationId xmlns:a16="http://schemas.microsoft.com/office/drawing/2014/main" id="{775CD496-28E8-6B9F-9CB5-4B11EB3B77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10430" y="5344090"/>
            <a:ext cx="2875390" cy="18484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7C5C465-9C86-BA5D-155B-28D09DD42F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759"/>
          <a:stretch/>
        </p:blipFill>
        <p:spPr bwMode="auto">
          <a:xfrm>
            <a:off x="452556" y="4094371"/>
            <a:ext cx="7417683" cy="13426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1855C16-49EC-D3DB-B006-2388B1D442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15050" y="1792759"/>
            <a:ext cx="1111759" cy="1340203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FBB8A79E-7E00-E437-B008-0A75758606C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98497" y="1789906"/>
            <a:ext cx="3622992" cy="1342664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88206955-F996-887E-CC1C-23E26CB7F29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3555" y="1792367"/>
            <a:ext cx="1539808" cy="1340203"/>
          </a:xfrm>
          <a:prstGeom prst="rect">
            <a:avLst/>
          </a:prstGeom>
        </p:spPr>
      </p:pic>
      <p:sp>
        <p:nvSpPr>
          <p:cNvPr id="14" name="Textfeld 13">
            <a:extLst>
              <a:ext uri="{FF2B5EF4-FFF2-40B4-BE49-F238E27FC236}">
                <a16:creationId xmlns:a16="http://schemas.microsoft.com/office/drawing/2014/main" id="{59FD37C8-BEF2-4EE5-A890-ED180A66DB50}"/>
              </a:ext>
            </a:extLst>
          </p:cNvPr>
          <p:cNvSpPr txBox="1"/>
          <p:nvPr/>
        </p:nvSpPr>
        <p:spPr>
          <a:xfrm>
            <a:off x="457200" y="1420288"/>
            <a:ext cx="1539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>
                <a:solidFill>
                  <a:schemeClr val="bg1"/>
                </a:solidFill>
              </a:rPr>
              <a:t>Organisation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49E1B76B-1D54-4854-F0BA-3343599D4501}"/>
              </a:ext>
            </a:extLst>
          </p:cNvPr>
          <p:cNvSpPr txBox="1"/>
          <p:nvPr/>
        </p:nvSpPr>
        <p:spPr>
          <a:xfrm>
            <a:off x="2315051" y="1420288"/>
            <a:ext cx="11117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>
                <a:solidFill>
                  <a:schemeClr val="bg1"/>
                </a:solidFill>
              </a:rPr>
              <a:t>Person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FD99A142-9DBF-D766-50D0-A41D4B4B87CC}"/>
              </a:ext>
            </a:extLst>
          </p:cNvPr>
          <p:cNvSpPr txBox="1"/>
          <p:nvPr/>
        </p:nvSpPr>
        <p:spPr>
          <a:xfrm>
            <a:off x="3698496" y="1417267"/>
            <a:ext cx="3103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>
                <a:solidFill>
                  <a:schemeClr val="bg1"/>
                </a:solidFill>
              </a:rPr>
              <a:t>Warhammer race</a:t>
            </a:r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3A55934F-E35E-4DC2-0F08-7FDA302B5E91}"/>
              </a:ext>
            </a:extLst>
          </p:cNvPr>
          <p:cNvSpPr txBox="1"/>
          <p:nvPr/>
        </p:nvSpPr>
        <p:spPr>
          <a:xfrm>
            <a:off x="435911" y="3725039"/>
            <a:ext cx="31032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>
                <a:solidFill>
                  <a:schemeClr val="bg1"/>
                </a:solidFill>
              </a:rPr>
              <a:t>Location</a:t>
            </a:r>
          </a:p>
        </p:txBody>
      </p:sp>
    </p:spTree>
    <p:extLst>
      <p:ext uri="{BB962C8B-B14F-4D97-AF65-F5344CB8AC3E}">
        <p14:creationId xmlns:p14="http://schemas.microsoft.com/office/powerpoint/2010/main" val="2540848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205</Words>
  <Application>Microsoft Office PowerPoint</Application>
  <PresentationFormat>Breitbild</PresentationFormat>
  <Paragraphs>85</Paragraphs>
  <Slides>13</Slides>
  <Notes>12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Aptos</vt:lpstr>
      <vt:lpstr>Aptos Black</vt:lpstr>
      <vt:lpstr>Aptos Display</vt:lpstr>
      <vt:lpstr>Arial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Stoffel Mauro</dc:creator>
  <cp:lastModifiedBy>Stoffel Mauro</cp:lastModifiedBy>
  <cp:revision>24</cp:revision>
  <dcterms:created xsi:type="dcterms:W3CDTF">2024-12-09T15:55:45Z</dcterms:created>
  <dcterms:modified xsi:type="dcterms:W3CDTF">2025-01-09T18:10:51Z</dcterms:modified>
</cp:coreProperties>
</file>

<file path=docProps/thumbnail.jpeg>
</file>